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3"/>
  </p:notesMasterIdLst>
  <p:handoutMasterIdLst>
    <p:handoutMasterId r:id="rId24"/>
  </p:handoutMasterIdLst>
  <p:sldIdLst>
    <p:sldId id="479" r:id="rId6"/>
    <p:sldId id="391" r:id="rId7"/>
    <p:sldId id="388" r:id="rId8"/>
    <p:sldId id="474" r:id="rId9"/>
    <p:sldId id="475" r:id="rId10"/>
    <p:sldId id="481" r:id="rId11"/>
    <p:sldId id="482" r:id="rId12"/>
    <p:sldId id="476" r:id="rId13"/>
    <p:sldId id="392" r:id="rId14"/>
    <p:sldId id="393" r:id="rId15"/>
    <p:sldId id="394" r:id="rId16"/>
    <p:sldId id="395" r:id="rId17"/>
    <p:sldId id="396" r:id="rId18"/>
    <p:sldId id="397" r:id="rId19"/>
    <p:sldId id="477" r:id="rId20"/>
    <p:sldId id="478" r:id="rId21"/>
    <p:sldId id="484" r:id="rId22"/>
  </p:sldIdLst>
  <p:sldSz cx="12192000" cy="6858000"/>
  <p:notesSz cx="6797675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35" userDrawn="1">
          <p15:clr>
            <a:srgbClr val="A4A3A4"/>
          </p15:clr>
        </p15:guide>
        <p15:guide id="2" pos="4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F5494"/>
    <a:srgbClr val="2D5EC1"/>
    <a:srgbClr val="3166CF"/>
    <a:srgbClr val="BDDEFF"/>
    <a:srgbClr val="3E6FD2"/>
    <a:srgbClr val="99CCFF"/>
    <a:srgbClr val="808080"/>
    <a:srgbClr val="FFD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80890" autoAdjust="0"/>
  </p:normalViewPr>
  <p:slideViewPr>
    <p:cSldViewPr snapToObjects="1">
      <p:cViewPr varScale="1">
        <p:scale>
          <a:sx n="89" d="100"/>
          <a:sy n="89" d="100"/>
        </p:scale>
        <p:origin x="1308" y="66"/>
      </p:cViewPr>
      <p:guideLst>
        <p:guide orient="horz" pos="1735"/>
        <p:guide pos="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2" d="100"/>
        <a:sy n="92" d="100"/>
      </p:scale>
      <p:origin x="0" y="-3186"/>
    </p:cViewPr>
  </p:sorterViewPr>
  <p:notesViewPr>
    <p:cSldViewPr snapToObjects="1" showGuides="1">
      <p:cViewPr varScale="1">
        <p:scale>
          <a:sx n="79" d="100"/>
          <a:sy n="79" d="100"/>
        </p:scale>
        <p:origin x="3954" y="90"/>
      </p:cViewPr>
      <p:guideLst>
        <p:guide orient="horz" pos="3109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46400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16" tIns="45557" rIns="91116" bIns="45557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1" y="3"/>
            <a:ext cx="2946400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16" tIns="45557" rIns="91116" bIns="45557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6901"/>
            <a:ext cx="2946400" cy="4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16" tIns="45557" rIns="91116" bIns="45557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1" y="9376901"/>
            <a:ext cx="2946400" cy="4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16" tIns="45557" rIns="91116" bIns="45557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3463C3CF-0A41-4166-BBB1-09D30C852C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2015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46400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16" tIns="45557" rIns="91116" bIns="45557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1" y="3"/>
            <a:ext cx="2946400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16" tIns="45557" rIns="91116" bIns="45557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3" y="4689239"/>
            <a:ext cx="5438775" cy="444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16" tIns="45557" rIns="91116" bIns="455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6901"/>
            <a:ext cx="2946400" cy="4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16" tIns="45557" rIns="91116" bIns="45557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1" y="9376901"/>
            <a:ext cx="2946400" cy="4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16" tIns="45557" rIns="91116" bIns="45557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BDB47BEE-4866-44FB-A088-E87D4B4FA5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1611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This </a:t>
            </a:r>
            <a:r>
              <a:rPr lang="fr-BE" dirty="0" err="1" smtClean="0"/>
              <a:t>presentation</a:t>
            </a:r>
            <a:r>
              <a:rPr lang="fr-BE" dirty="0" smtClean="0"/>
              <a:t> </a:t>
            </a:r>
            <a:r>
              <a:rPr lang="fr-BE" dirty="0" err="1" smtClean="0"/>
              <a:t>will</a:t>
            </a:r>
            <a:r>
              <a:rPr lang="fr-BE" dirty="0" smtClean="0"/>
              <a:t> show how to </a:t>
            </a:r>
            <a:r>
              <a:rPr lang="fr-BE" dirty="0" err="1" smtClean="0"/>
              <a:t>navigate</a:t>
            </a:r>
            <a:r>
              <a:rPr lang="fr-BE" dirty="0" smtClean="0"/>
              <a:t> the </a:t>
            </a:r>
            <a:r>
              <a:rPr lang="fr-BE" dirty="0" err="1" smtClean="0"/>
              <a:t>funding</a:t>
            </a:r>
            <a:r>
              <a:rPr lang="fr-BE" dirty="0" smtClean="0"/>
              <a:t> and tender portal; how to </a:t>
            </a:r>
            <a:r>
              <a:rPr lang="fr-BE" dirty="0" err="1" smtClean="0"/>
              <a:t>prepare</a:t>
            </a:r>
            <a:r>
              <a:rPr lang="fr-BE" dirty="0" smtClean="0"/>
              <a:t> a </a:t>
            </a:r>
            <a:r>
              <a:rPr lang="fr-BE" dirty="0" err="1" smtClean="0"/>
              <a:t>presentation</a:t>
            </a:r>
            <a:r>
              <a:rPr lang="fr-BE" dirty="0" smtClean="0"/>
              <a:t>;</a:t>
            </a:r>
            <a:r>
              <a:rPr lang="fr-BE" baseline="0" dirty="0" smtClean="0"/>
              <a:t> how to </a:t>
            </a:r>
            <a:r>
              <a:rPr lang="fr-BE" baseline="0" dirty="0" err="1" smtClean="0"/>
              <a:t>fill</a:t>
            </a:r>
            <a:r>
              <a:rPr lang="fr-BE" baseline="0" dirty="0" smtClean="0"/>
              <a:t> in the </a:t>
            </a:r>
            <a:r>
              <a:rPr lang="fr-BE" baseline="0" dirty="0" err="1" smtClean="0"/>
              <a:t>necessary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forms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create</a:t>
            </a:r>
            <a:r>
              <a:rPr lang="fr-BE" baseline="0" dirty="0" smtClean="0"/>
              <a:t> a consortium if </a:t>
            </a:r>
            <a:r>
              <a:rPr lang="fr-BE" baseline="0" dirty="0" err="1" smtClean="0"/>
              <a:t>needed</a:t>
            </a:r>
            <a:r>
              <a:rPr lang="fr-BE" baseline="0" dirty="0" smtClean="0"/>
              <a:t>; how to </a:t>
            </a:r>
            <a:r>
              <a:rPr lang="fr-BE" baseline="0" dirty="0" err="1" smtClean="0"/>
              <a:t>submit</a:t>
            </a:r>
            <a:r>
              <a:rPr lang="fr-BE" baseline="0" dirty="0" smtClean="0"/>
              <a:t> and update a </a:t>
            </a:r>
            <a:r>
              <a:rPr lang="fr-BE" baseline="0" dirty="0" err="1" smtClean="0"/>
              <a:t>proposal</a:t>
            </a:r>
            <a:r>
              <a:rPr lang="fr-BE" baseline="0" dirty="0" smtClean="0"/>
              <a:t>; how to </a:t>
            </a:r>
            <a:r>
              <a:rPr lang="fr-BE" baseline="0" dirty="0" err="1" smtClean="0"/>
              <a:t>find</a:t>
            </a:r>
            <a:r>
              <a:rPr lang="fr-BE" baseline="0" dirty="0" smtClean="0"/>
              <a:t> help in case of </a:t>
            </a:r>
            <a:r>
              <a:rPr lang="fr-BE" baseline="0" dirty="0" err="1" smtClean="0"/>
              <a:t>need</a:t>
            </a:r>
            <a:r>
              <a:rPr lang="fr-BE" baseline="0" dirty="0" smtClean="0"/>
              <a:t>; how to </a:t>
            </a:r>
            <a:r>
              <a:rPr lang="fr-BE" baseline="0" dirty="0" err="1" smtClean="0"/>
              <a:t>retrieve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proposal</a:t>
            </a:r>
            <a:r>
              <a:rPr lang="fr-BE" baseline="0" dirty="0" smtClean="0"/>
              <a:t> once </a:t>
            </a:r>
            <a:r>
              <a:rPr lang="fr-BE" baseline="0" dirty="0" err="1" smtClean="0"/>
              <a:t>submitted</a:t>
            </a:r>
            <a:r>
              <a:rPr lang="fr-BE" baseline="0" dirty="0" smtClean="0"/>
              <a:t> and how to update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upon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need</a:t>
            </a:r>
            <a:r>
              <a:rPr lang="fr-BE" baseline="0" dirty="0" smtClean="0"/>
              <a:t>. 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298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Before</a:t>
            </a:r>
            <a:r>
              <a:rPr lang="fr-BE" dirty="0" smtClean="0"/>
              <a:t> </a:t>
            </a:r>
            <a:r>
              <a:rPr lang="fr-BE" dirty="0" err="1" smtClean="0"/>
              <a:t>reaching</a:t>
            </a:r>
            <a:r>
              <a:rPr lang="fr-BE" dirty="0" smtClean="0"/>
              <a:t> </a:t>
            </a:r>
            <a:r>
              <a:rPr lang="fr-BE" dirty="0" err="1" smtClean="0"/>
              <a:t>this</a:t>
            </a:r>
            <a:r>
              <a:rPr lang="fr-BE" dirty="0" smtClean="0"/>
              <a:t> </a:t>
            </a:r>
            <a:r>
              <a:rPr lang="fr-BE" dirty="0" err="1" smtClean="0"/>
              <a:t>step</a:t>
            </a:r>
            <a:r>
              <a:rPr lang="fr-BE" dirty="0" smtClean="0"/>
              <a:t> 3 </a:t>
            </a:r>
            <a:r>
              <a:rPr lang="fr-BE" dirty="0" err="1" smtClean="0"/>
              <a:t>you</a:t>
            </a:r>
            <a:r>
              <a:rPr lang="fr-BE" dirty="0" smtClean="0"/>
              <a:t> have to go </a:t>
            </a:r>
            <a:r>
              <a:rPr lang="fr-BE" dirty="0" err="1" smtClean="0"/>
              <a:t>through</a:t>
            </a:r>
            <a:r>
              <a:rPr lang="fr-BE" dirty="0" smtClean="0"/>
              <a:t> </a:t>
            </a:r>
            <a:r>
              <a:rPr lang="fr-BE" dirty="0" err="1" smtClean="0"/>
              <a:t>steps</a:t>
            </a:r>
            <a:r>
              <a:rPr lang="fr-BE" dirty="0" smtClean="0"/>
              <a:t> 1 and</a:t>
            </a:r>
            <a:r>
              <a:rPr lang="fr-BE" baseline="0" dirty="0" smtClean="0"/>
              <a:t> 2 </a:t>
            </a:r>
            <a:r>
              <a:rPr lang="fr-BE" baseline="0" dirty="0" err="1" smtClean="0"/>
              <a:t>which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step</a:t>
            </a:r>
            <a:r>
              <a:rPr lang="fr-BE" baseline="0" dirty="0" smtClean="0"/>
              <a:t> 1 login in the portal (but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also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search</a:t>
            </a:r>
            <a:r>
              <a:rPr lang="fr-BE" baseline="0" dirty="0" smtClean="0"/>
              <a:t> for info </a:t>
            </a:r>
            <a:r>
              <a:rPr lang="fr-BE" baseline="0" dirty="0" err="1" smtClean="0"/>
              <a:t>without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logged</a:t>
            </a:r>
            <a:r>
              <a:rPr lang="fr-BE" baseline="0" dirty="0" smtClean="0"/>
              <a:t>) and </a:t>
            </a:r>
            <a:r>
              <a:rPr lang="fr-BE" baseline="0" dirty="0" err="1" smtClean="0"/>
              <a:t>step</a:t>
            </a:r>
            <a:r>
              <a:rPr lang="fr-BE" baseline="0" dirty="0" smtClean="0"/>
              <a:t> 2 </a:t>
            </a:r>
            <a:r>
              <a:rPr lang="fr-BE" baseline="0" dirty="0" err="1" smtClean="0"/>
              <a:t>find</a:t>
            </a:r>
            <a:r>
              <a:rPr lang="fr-BE" baseline="0" dirty="0" smtClean="0"/>
              <a:t> the call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want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apply</a:t>
            </a:r>
            <a:r>
              <a:rPr lang="fr-BE" baseline="0" dirty="0" smtClean="0"/>
              <a:t>. This one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necessary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presented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previous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steps</a:t>
            </a:r>
            <a:r>
              <a:rPr lang="fr-BE" baseline="0" dirty="0" smtClean="0"/>
              <a:t>. </a:t>
            </a:r>
            <a:endParaRPr lang="fr-BE" dirty="0" smtClean="0"/>
          </a:p>
          <a:p>
            <a:r>
              <a:rPr lang="fr-BE" dirty="0" smtClean="0"/>
              <a:t>First note the </a:t>
            </a:r>
            <a:r>
              <a:rPr lang="fr-BE" dirty="0" err="1" smtClean="0"/>
              <a:t>general</a:t>
            </a:r>
            <a:r>
              <a:rPr lang="fr-BE" dirty="0" smtClean="0"/>
              <a:t> </a:t>
            </a:r>
            <a:r>
              <a:rPr lang="fr-BE" dirty="0" err="1" smtClean="0"/>
              <a:t>screen</a:t>
            </a:r>
            <a:r>
              <a:rPr lang="fr-BE" dirty="0" smtClean="0"/>
              <a:t> </a:t>
            </a:r>
            <a:r>
              <a:rPr lang="fr-BE" dirty="0" err="1" smtClean="0"/>
              <a:t>layout</a:t>
            </a:r>
            <a:r>
              <a:rPr lang="fr-BE" dirty="0" smtClean="0"/>
              <a:t> – the information panel</a:t>
            </a:r>
            <a:r>
              <a:rPr lang="fr-BE" baseline="0" dirty="0" smtClean="0"/>
              <a:t> on the </a:t>
            </a:r>
            <a:r>
              <a:rPr lang="fr-BE" baseline="0" dirty="0" err="1" smtClean="0"/>
              <a:t>left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most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importantly</a:t>
            </a:r>
            <a:r>
              <a:rPr lang="fr-BE" baseline="0" dirty="0" smtClean="0"/>
              <a:t> the call deadline… </a:t>
            </a:r>
            <a:r>
              <a:rPr lang="fr-BE" baseline="0" dirty="0" err="1" smtClean="0"/>
              <a:t>Underneath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the « </a:t>
            </a:r>
            <a:r>
              <a:rPr lang="fr-BE" baseline="0" dirty="0" err="1" smtClean="0"/>
              <a:t>Download</a:t>
            </a:r>
            <a:r>
              <a:rPr lang="fr-BE" baseline="0" dirty="0" smtClean="0"/>
              <a:t> Part B » </a:t>
            </a:r>
            <a:r>
              <a:rPr lang="fr-BE" baseline="0" dirty="0" err="1" smtClean="0"/>
              <a:t>templates</a:t>
            </a:r>
            <a:r>
              <a:rPr lang="fr-BE" baseline="0" dirty="0" smtClean="0"/>
              <a:t> –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where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have to </a:t>
            </a:r>
            <a:r>
              <a:rPr lang="fr-BE" baseline="0" dirty="0" err="1" smtClean="0"/>
              <a:t>download</a:t>
            </a:r>
            <a:r>
              <a:rPr lang="fr-BE" baseline="0" dirty="0" smtClean="0"/>
              <a:t> the application </a:t>
            </a:r>
            <a:r>
              <a:rPr lang="fr-BE" baseline="0" dirty="0" err="1" smtClean="0"/>
              <a:t>form</a:t>
            </a:r>
            <a:r>
              <a:rPr lang="fr-BE" baseline="0" dirty="0" smtClean="0"/>
              <a:t> part B. You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further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work</a:t>
            </a:r>
            <a:r>
              <a:rPr lang="fr-BE" baseline="0" dirty="0" smtClean="0"/>
              <a:t> on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complete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upload</a:t>
            </a:r>
            <a:r>
              <a:rPr lang="fr-BE" baseline="0" dirty="0" smtClean="0"/>
              <a:t> at a </a:t>
            </a:r>
            <a:r>
              <a:rPr lang="fr-BE" baseline="0" dirty="0" err="1" smtClean="0"/>
              <a:t>subsequent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step</a:t>
            </a:r>
            <a:r>
              <a:rPr lang="fr-BE" baseline="0" dirty="0" smtClean="0"/>
              <a:t>. </a:t>
            </a:r>
            <a:endParaRPr lang="fr-BE" dirty="0" smtClean="0"/>
          </a:p>
          <a:p>
            <a:r>
              <a:rPr lang="fr-BE" dirty="0" smtClean="0"/>
              <a:t>In </a:t>
            </a:r>
            <a:r>
              <a:rPr lang="fr-BE" dirty="0" err="1" smtClean="0"/>
              <a:t>order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participate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need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register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your</a:t>
            </a:r>
            <a:r>
              <a:rPr lang="fr-BE" baseline="0" dirty="0" smtClean="0"/>
              <a:t> organisation and </a:t>
            </a:r>
            <a:r>
              <a:rPr lang="fr-BE" baseline="0" dirty="0" err="1" smtClean="0"/>
              <a:t>obtain</a:t>
            </a:r>
            <a:r>
              <a:rPr lang="fr-BE" baseline="0" dirty="0" smtClean="0"/>
              <a:t> a Participant Identification Code (PIC).</a:t>
            </a:r>
          </a:p>
          <a:p>
            <a:r>
              <a:rPr lang="fr-BE" baseline="0" dirty="0" smtClean="0"/>
              <a:t>If </a:t>
            </a:r>
            <a:r>
              <a:rPr lang="fr-BE" baseline="0" dirty="0" err="1" smtClean="0"/>
              <a:t>you’ve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used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submission</a:t>
            </a:r>
            <a:r>
              <a:rPr lang="fr-BE" baseline="0" dirty="0" smtClean="0"/>
              <a:t> system </a:t>
            </a:r>
            <a:r>
              <a:rPr lang="fr-BE" baseline="0" dirty="0" err="1" smtClean="0"/>
              <a:t>previously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your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PIC’s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presented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just</a:t>
            </a:r>
            <a:r>
              <a:rPr lang="fr-BE" baseline="0" dirty="0" smtClean="0"/>
              <a:t> click to use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PIC</a:t>
            </a:r>
          </a:p>
          <a:p>
            <a:r>
              <a:rPr lang="fr-BE" baseline="0" dirty="0" smtClean="0"/>
              <a:t>CLICK. </a:t>
            </a:r>
            <a:r>
              <a:rPr lang="fr-BE" baseline="0" dirty="0" err="1" smtClean="0"/>
              <a:t>It’s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quite</a:t>
            </a:r>
            <a:r>
              <a:rPr lang="fr-BE" baseline="0" dirty="0" smtClean="0"/>
              <a:t> possible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your</a:t>
            </a:r>
            <a:r>
              <a:rPr lang="fr-BE" baseline="0" dirty="0" smtClean="0"/>
              <a:t> organisation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already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registered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know </a:t>
            </a:r>
            <a:r>
              <a:rPr lang="fr-BE" baseline="0" dirty="0" err="1" smtClean="0"/>
              <a:t>your</a:t>
            </a:r>
            <a:r>
              <a:rPr lang="fr-BE" baseline="0" dirty="0" smtClean="0"/>
              <a:t> PIC, </a:t>
            </a:r>
            <a:r>
              <a:rPr lang="fr-BE" baseline="0" dirty="0" err="1" smtClean="0"/>
              <a:t>just</a:t>
            </a:r>
            <a:r>
              <a:rPr lang="fr-BE" baseline="0" dirty="0" smtClean="0"/>
              <a:t> type the </a:t>
            </a:r>
            <a:r>
              <a:rPr lang="fr-BE" baseline="0" dirty="0" err="1" smtClean="0"/>
              <a:t>number</a:t>
            </a:r>
            <a:r>
              <a:rPr lang="fr-BE" baseline="0" dirty="0" smtClean="0"/>
              <a:t>, or use the </a:t>
            </a:r>
            <a:r>
              <a:rPr lang="fr-BE" baseline="0" dirty="0" err="1" smtClean="0"/>
              <a:t>search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facility</a:t>
            </a:r>
            <a:r>
              <a:rPr lang="fr-BE" baseline="0" dirty="0" smtClean="0"/>
              <a:t> (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works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like</a:t>
            </a:r>
            <a:r>
              <a:rPr lang="fr-BE" baseline="0" dirty="0" smtClean="0"/>
              <a:t> Google). For large corporations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might</a:t>
            </a:r>
            <a:r>
              <a:rPr lang="fr-BE" baseline="0" dirty="0" smtClean="0"/>
              <a:t> have </a:t>
            </a:r>
            <a:r>
              <a:rPr lang="fr-BE" baseline="0" dirty="0" err="1" smtClean="0"/>
              <a:t>already</a:t>
            </a:r>
            <a:r>
              <a:rPr lang="fr-BE" baseline="0" dirty="0" smtClean="0"/>
              <a:t> a PIC but not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aware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please</a:t>
            </a:r>
            <a:r>
              <a:rPr lang="fr-BE" baseline="0" dirty="0" smtClean="0"/>
              <a:t> do a </a:t>
            </a:r>
            <a:r>
              <a:rPr lang="fr-BE" baseline="0" dirty="0" err="1" smtClean="0"/>
              <a:t>search</a:t>
            </a:r>
            <a:r>
              <a:rPr lang="fr-BE" baseline="0" dirty="0" smtClean="0"/>
              <a:t> first. </a:t>
            </a:r>
          </a:p>
          <a:p>
            <a:r>
              <a:rPr lang="fr-BE" baseline="0" dirty="0" smtClean="0"/>
              <a:t>CLICK. The </a:t>
            </a:r>
            <a:r>
              <a:rPr lang="fr-BE" baseline="0" dirty="0" err="1" smtClean="0"/>
              <a:t>most</a:t>
            </a:r>
            <a:r>
              <a:rPr lang="fr-BE" baseline="0" dirty="0" smtClean="0"/>
              <a:t> relevant 9 </a:t>
            </a:r>
            <a:r>
              <a:rPr lang="fr-BE" baseline="0" dirty="0" err="1" smtClean="0"/>
              <a:t>PIC’s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retrieved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click to </a:t>
            </a:r>
            <a:r>
              <a:rPr lang="fr-BE" baseline="0" dirty="0" err="1" smtClean="0"/>
              <a:t>see</a:t>
            </a:r>
            <a:r>
              <a:rPr lang="fr-BE" baseline="0" dirty="0" smtClean="0"/>
              <a:t> more (up to 200)</a:t>
            </a:r>
          </a:p>
          <a:p>
            <a:r>
              <a:rPr lang="fr-BE" baseline="0" dirty="0" smtClean="0"/>
              <a:t>CLICK. If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still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don’t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find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your</a:t>
            </a:r>
            <a:r>
              <a:rPr lang="fr-BE" baseline="0" dirty="0" smtClean="0"/>
              <a:t> PIC </a:t>
            </a:r>
            <a:r>
              <a:rPr lang="fr-BE" baseline="0" dirty="0" err="1" smtClean="0"/>
              <a:t>then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register</a:t>
            </a:r>
            <a:r>
              <a:rPr lang="fr-BE" baseline="0" dirty="0" smtClean="0"/>
              <a:t> one on-the-</a:t>
            </a:r>
            <a:r>
              <a:rPr lang="fr-BE" baseline="0" dirty="0" err="1" smtClean="0"/>
              <a:t>fly</a:t>
            </a:r>
            <a:r>
              <a:rPr lang="fr-BE" baseline="0" dirty="0" smtClean="0"/>
              <a:t> – at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stage in the </a:t>
            </a:r>
            <a:r>
              <a:rPr lang="fr-BE" baseline="0" dirty="0" err="1" smtClean="0"/>
              <a:t>process</a:t>
            </a:r>
            <a:r>
              <a:rPr lang="fr-BE" baseline="0" dirty="0" smtClean="0"/>
              <a:t>. Just basic information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collected</a:t>
            </a:r>
            <a:r>
              <a:rPr lang="fr-BE" baseline="0" dirty="0" smtClean="0"/>
              <a:t> as the </a:t>
            </a:r>
            <a:r>
              <a:rPr lang="fr-BE" baseline="0" dirty="0" err="1" smtClean="0"/>
              <a:t>legal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financial</a:t>
            </a:r>
            <a:r>
              <a:rPr lang="fr-BE" baseline="0" dirty="0" smtClean="0"/>
              <a:t> validation </a:t>
            </a:r>
            <a:r>
              <a:rPr lang="fr-BE" baseline="0" dirty="0" err="1" smtClean="0"/>
              <a:t>process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occurs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during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grant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preparation</a:t>
            </a:r>
            <a:r>
              <a:rPr lang="fr-BE" baseline="0" dirty="0" smtClean="0"/>
              <a:t> phase.</a:t>
            </a:r>
          </a:p>
          <a:p>
            <a:r>
              <a:rPr lang="fr-BE" baseline="0" dirty="0" smtClean="0"/>
              <a:t>CLICK. Once </a:t>
            </a:r>
            <a:r>
              <a:rPr lang="fr-BE" baseline="0" dirty="0" err="1" smtClean="0"/>
              <a:t>you’ve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chosen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your</a:t>
            </a:r>
            <a:r>
              <a:rPr lang="fr-BE" baseline="0" dirty="0" smtClean="0"/>
              <a:t> PIC, </a:t>
            </a:r>
            <a:r>
              <a:rPr lang="fr-BE" baseline="0" dirty="0" err="1" smtClean="0"/>
              <a:t>complete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rest</a:t>
            </a:r>
            <a:r>
              <a:rPr lang="fr-BE" baseline="0" dirty="0" smtClean="0"/>
              <a:t> of the information – </a:t>
            </a:r>
            <a:r>
              <a:rPr lang="fr-BE" baseline="0" dirty="0" err="1" smtClean="0"/>
              <a:t>indicate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whether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you’re</a:t>
            </a:r>
            <a:r>
              <a:rPr lang="fr-BE" baseline="0" dirty="0" smtClean="0"/>
              <a:t> the main contact or not (</a:t>
            </a:r>
            <a:r>
              <a:rPr lang="fr-BE" baseline="0" dirty="0" err="1" smtClean="0"/>
              <a:t>each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participating</a:t>
            </a:r>
            <a:r>
              <a:rPr lang="fr-BE" baseline="0" dirty="0" smtClean="0"/>
              <a:t> organisation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have multiple contacts, but must have main contact – </a:t>
            </a:r>
            <a:r>
              <a:rPr lang="fr-BE" baseline="0" dirty="0" err="1" smtClean="0"/>
              <a:t>these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further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defined</a:t>
            </a:r>
            <a:r>
              <a:rPr lang="fr-BE" baseline="0" dirty="0" smtClean="0"/>
              <a:t> in the consortium setup (</a:t>
            </a:r>
            <a:r>
              <a:rPr lang="fr-BE" baseline="0" dirty="0" err="1" smtClean="0"/>
              <a:t>Step</a:t>
            </a:r>
            <a:r>
              <a:rPr lang="fr-BE" baseline="0" dirty="0" smtClean="0"/>
              <a:t> 4), a </a:t>
            </a:r>
            <a:r>
              <a:rPr lang="fr-BE" baseline="0" dirty="0" err="1" smtClean="0"/>
              <a:t>meaningful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Acronym</a:t>
            </a:r>
            <a:r>
              <a:rPr lang="fr-BE" baseline="0" dirty="0" smtClean="0"/>
              <a:t> for the </a:t>
            </a:r>
            <a:r>
              <a:rPr lang="fr-BE" baseline="0" dirty="0" err="1" smtClean="0"/>
              <a:t>proposal</a:t>
            </a:r>
            <a:r>
              <a:rPr lang="fr-BE" baseline="0" dirty="0" smtClean="0"/>
              <a:t> and a short </a:t>
            </a:r>
            <a:r>
              <a:rPr lang="fr-BE" baseline="0" dirty="0" err="1" smtClean="0"/>
              <a:t>summary</a:t>
            </a:r>
            <a:r>
              <a:rPr lang="fr-BE" baseline="0" dirty="0" smtClean="0"/>
              <a:t> of the </a:t>
            </a:r>
            <a:r>
              <a:rPr lang="fr-BE" baseline="0" dirty="0" err="1" smtClean="0"/>
              <a:t>proposal</a:t>
            </a:r>
            <a:r>
              <a:rPr lang="fr-BE" baseline="0" dirty="0" smtClean="0"/>
              <a:t> –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information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duplicated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into</a:t>
            </a:r>
            <a:r>
              <a:rPr lang="fr-BE" baseline="0" dirty="0" smtClean="0"/>
              <a:t> the Part A </a:t>
            </a:r>
            <a:r>
              <a:rPr lang="fr-BE" baseline="0" dirty="0" err="1" smtClean="0"/>
              <a:t>form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where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updated</a:t>
            </a:r>
            <a:r>
              <a:rPr lang="fr-BE" baseline="0" dirty="0" smtClean="0"/>
              <a:t>.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47BEE-4866-44FB-A088-E87D4B4FA55F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6149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Now</a:t>
            </a:r>
            <a:r>
              <a:rPr lang="fr-BE" dirty="0" smtClean="0"/>
              <a:t> </a:t>
            </a:r>
            <a:r>
              <a:rPr lang="fr-BE" dirty="0" err="1" smtClean="0"/>
              <a:t>you</a:t>
            </a:r>
            <a:r>
              <a:rPr lang="fr-BE" dirty="0" smtClean="0"/>
              <a:t> have </a:t>
            </a:r>
            <a:r>
              <a:rPr lang="fr-BE" dirty="0" err="1" smtClean="0"/>
              <a:t>your</a:t>
            </a:r>
            <a:r>
              <a:rPr lang="fr-BE" dirty="0" smtClean="0"/>
              <a:t> </a:t>
            </a:r>
            <a:r>
              <a:rPr lang="fr-BE" dirty="0" err="1" smtClean="0"/>
              <a:t>draft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proposal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able to </a:t>
            </a:r>
            <a:r>
              <a:rPr lang="fr-BE" baseline="0" dirty="0" err="1" smtClean="0"/>
              <a:t>leave</a:t>
            </a:r>
            <a:r>
              <a:rPr lang="fr-BE" baseline="0" dirty="0" smtClean="0"/>
              <a:t> the system and return to update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at </a:t>
            </a:r>
            <a:r>
              <a:rPr lang="fr-BE" baseline="0" dirty="0" err="1" smtClean="0"/>
              <a:t>any</a:t>
            </a:r>
            <a:r>
              <a:rPr lang="fr-BE" baseline="0" dirty="0" smtClean="0"/>
              <a:t> time </a:t>
            </a:r>
            <a:r>
              <a:rPr lang="fr-BE" baseline="0" dirty="0" err="1" smtClean="0"/>
              <a:t>prior</a:t>
            </a:r>
            <a:r>
              <a:rPr lang="fr-BE" baseline="0" dirty="0" smtClean="0"/>
              <a:t> to the deadline, vie the « </a:t>
            </a:r>
            <a:r>
              <a:rPr lang="fr-BE" baseline="0" dirty="0" err="1" smtClean="0"/>
              <a:t>My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Proposals</a:t>
            </a:r>
            <a:r>
              <a:rPr lang="fr-BE" baseline="0" dirty="0" smtClean="0"/>
              <a:t> » TAB in the F&amp;TP</a:t>
            </a:r>
          </a:p>
          <a:p>
            <a:r>
              <a:rPr lang="fr-BE" baseline="0" dirty="0" smtClean="0"/>
              <a:t>In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screen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define</a:t>
            </a:r>
            <a:r>
              <a:rPr lang="fr-BE" baseline="0" dirty="0" smtClean="0"/>
              <a:t> and manage the consortium if </a:t>
            </a:r>
            <a:r>
              <a:rPr lang="fr-BE" baseline="0" dirty="0" err="1" smtClean="0"/>
              <a:t>necessary</a:t>
            </a:r>
            <a:r>
              <a:rPr lang="fr-BE" baseline="0" dirty="0" smtClean="0"/>
              <a:t>. </a:t>
            </a:r>
          </a:p>
          <a:p>
            <a:r>
              <a:rPr lang="fr-BE" baseline="0" dirty="0" smtClean="0"/>
              <a:t>CLICK. You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add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remove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partners</a:t>
            </a:r>
            <a:r>
              <a:rPr lang="fr-BE" baseline="0" dirty="0" smtClean="0"/>
              <a:t>, as </a:t>
            </a:r>
            <a:r>
              <a:rPr lang="fr-BE" baseline="0" dirty="0" err="1" smtClean="0"/>
              <a:t>well</a:t>
            </a:r>
            <a:r>
              <a:rPr lang="fr-BE" baseline="0" dirty="0" smtClean="0"/>
              <a:t> as </a:t>
            </a:r>
            <a:r>
              <a:rPr lang="fr-BE" baseline="0" dirty="0" err="1" smtClean="0"/>
              <a:t>changing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order</a:t>
            </a:r>
            <a:r>
              <a:rPr lang="fr-BE" baseline="0" dirty="0" smtClean="0"/>
              <a:t> by </a:t>
            </a:r>
            <a:r>
              <a:rPr lang="fr-BE" baseline="0" dirty="0" err="1" smtClean="0"/>
              <a:t>dragging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dropping</a:t>
            </a:r>
            <a:endParaRPr lang="fr-BE" baseline="0" dirty="0" smtClean="0"/>
          </a:p>
          <a:p>
            <a:r>
              <a:rPr lang="fr-BE" baseline="0" dirty="0" smtClean="0"/>
              <a:t>You </a:t>
            </a:r>
            <a:r>
              <a:rPr lang="fr-BE" baseline="0" dirty="0" err="1" smtClean="0"/>
              <a:t>search</a:t>
            </a:r>
            <a:r>
              <a:rPr lang="fr-BE" baseline="0" dirty="0" smtClean="0"/>
              <a:t> for the </a:t>
            </a:r>
            <a:r>
              <a:rPr lang="fr-BE" baseline="0" dirty="0" err="1" smtClean="0"/>
              <a:t>partner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PIC’s</a:t>
            </a:r>
            <a:r>
              <a:rPr lang="fr-BE" baseline="0" dirty="0" smtClean="0"/>
              <a:t> in the </a:t>
            </a:r>
            <a:r>
              <a:rPr lang="fr-BE" baseline="0" dirty="0" err="1" smtClean="0"/>
              <a:t>same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way</a:t>
            </a:r>
            <a:r>
              <a:rPr lang="fr-BE" baseline="0" dirty="0" smtClean="0"/>
              <a:t> as the Create </a:t>
            </a:r>
            <a:r>
              <a:rPr lang="fr-BE" baseline="0" dirty="0" err="1" smtClean="0"/>
              <a:t>Proposal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step</a:t>
            </a:r>
            <a:endParaRPr lang="fr-BE" baseline="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baseline="0" dirty="0" smtClean="0"/>
              <a:t>CLICK. For </a:t>
            </a:r>
            <a:r>
              <a:rPr lang="fr-BE" baseline="0" dirty="0" err="1" smtClean="0"/>
              <a:t>each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partner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must have at least one contact and a main contact</a:t>
            </a:r>
          </a:p>
          <a:p>
            <a:r>
              <a:rPr lang="fr-BE" dirty="0" smtClean="0"/>
              <a:t>CLICK. </a:t>
            </a:r>
            <a:r>
              <a:rPr lang="fr-BE" dirty="0" err="1" smtClean="0"/>
              <a:t>When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add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partner</a:t>
            </a:r>
            <a:r>
              <a:rPr lang="fr-BE" baseline="0" dirty="0" smtClean="0"/>
              <a:t> to the consortium,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prompted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add</a:t>
            </a:r>
            <a:r>
              <a:rPr lang="fr-BE" baseline="0" dirty="0" smtClean="0"/>
              <a:t> contact </a:t>
            </a:r>
            <a:r>
              <a:rPr lang="fr-BE" baseline="0" dirty="0" err="1" smtClean="0"/>
              <a:t>details</a:t>
            </a:r>
            <a:r>
              <a:rPr lang="fr-BE" baseline="0" dirty="0" smtClean="0"/>
              <a:t> – the email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enter </a:t>
            </a:r>
            <a:r>
              <a:rPr lang="fr-BE" baseline="0" dirty="0" err="1" smtClean="0"/>
              <a:t>here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important,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should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the email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the contact uses for EU Login</a:t>
            </a:r>
          </a:p>
          <a:p>
            <a:r>
              <a:rPr lang="fr-BE" baseline="0" dirty="0" smtClean="0"/>
              <a:t>CLICK. An invitation email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sent to the email </a:t>
            </a:r>
            <a:r>
              <a:rPr lang="fr-BE" baseline="0" dirty="0" err="1" smtClean="0"/>
              <a:t>address</a:t>
            </a:r>
            <a:r>
              <a:rPr lang="fr-BE" baseline="0" dirty="0" smtClean="0"/>
              <a:t> and the </a:t>
            </a:r>
            <a:r>
              <a:rPr lang="fr-BE" baseline="0" dirty="0" err="1" smtClean="0"/>
              <a:t>proposal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linked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EU Login </a:t>
            </a:r>
            <a:r>
              <a:rPr lang="fr-BE" baseline="0" dirty="0" err="1" smtClean="0"/>
              <a:t>account</a:t>
            </a:r>
            <a:r>
              <a:rPr lang="fr-BE" baseline="0" dirty="0" smtClean="0"/>
              <a:t>. If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applicant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does</a:t>
            </a:r>
            <a:r>
              <a:rPr lang="fr-BE" baseline="0" dirty="0" smtClean="0"/>
              <a:t> not have </a:t>
            </a:r>
            <a:r>
              <a:rPr lang="fr-BE" baseline="0" dirty="0" err="1" smtClean="0"/>
              <a:t>yet</a:t>
            </a:r>
            <a:r>
              <a:rPr lang="fr-BE" baseline="0" dirty="0" smtClean="0"/>
              <a:t> an EU login </a:t>
            </a:r>
            <a:r>
              <a:rPr lang="fr-BE" baseline="0" dirty="0" err="1" smtClean="0"/>
              <a:t>then</a:t>
            </a:r>
            <a:r>
              <a:rPr lang="fr-BE" baseline="0" dirty="0" smtClean="0"/>
              <a:t> the email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provide</a:t>
            </a:r>
            <a:r>
              <a:rPr lang="fr-BE" baseline="0" dirty="0" smtClean="0"/>
              <a:t> one.</a:t>
            </a:r>
          </a:p>
          <a:p>
            <a:r>
              <a:rPr lang="fr-BE" baseline="0" dirty="0" err="1" smtClean="0"/>
              <a:t>Invited</a:t>
            </a:r>
            <a:r>
              <a:rPr lang="fr-BE" baseline="0" dirty="0" smtClean="0"/>
              <a:t> participants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see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link</a:t>
            </a:r>
            <a:r>
              <a:rPr lang="fr-BE" baseline="0" dirty="0" smtClean="0"/>
              <a:t> to the </a:t>
            </a:r>
            <a:r>
              <a:rPr lang="fr-BE" baseline="0" dirty="0" err="1" smtClean="0"/>
              <a:t>proposal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their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Proposals</a:t>
            </a:r>
            <a:r>
              <a:rPr lang="fr-BE" baseline="0" dirty="0" smtClean="0"/>
              <a:t> TAB, </a:t>
            </a:r>
            <a:r>
              <a:rPr lang="fr-BE" baseline="0" dirty="0" err="1" smtClean="0"/>
              <a:t>obviously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only</a:t>
            </a:r>
            <a:r>
              <a:rPr lang="fr-BE" baseline="0" dirty="0" smtClean="0"/>
              <a:t> if </a:t>
            </a:r>
            <a:r>
              <a:rPr lang="fr-BE" baseline="0" dirty="0" err="1" smtClean="0"/>
              <a:t>they</a:t>
            </a:r>
            <a:r>
              <a:rPr lang="fr-BE" baseline="0" dirty="0" smtClean="0"/>
              <a:t> login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the email </a:t>
            </a:r>
            <a:r>
              <a:rPr lang="fr-BE" baseline="0" dirty="0" err="1" smtClean="0"/>
              <a:t>address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was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used</a:t>
            </a:r>
            <a:r>
              <a:rPr lang="fr-BE" baseline="0" dirty="0" smtClean="0"/>
              <a:t> to invite </a:t>
            </a:r>
            <a:r>
              <a:rPr lang="fr-BE" baseline="0" dirty="0" err="1" smtClean="0"/>
              <a:t>them</a:t>
            </a:r>
            <a:r>
              <a:rPr lang="fr-BE" baseline="0" dirty="0" smtClean="0"/>
              <a:t>.</a:t>
            </a:r>
          </a:p>
          <a:p>
            <a:r>
              <a:rPr lang="fr-BE" baseline="0" dirty="0" err="1" smtClean="0"/>
              <a:t>Members</a:t>
            </a:r>
            <a:r>
              <a:rPr lang="fr-BE" baseline="0" dirty="0" smtClean="0"/>
              <a:t> of the consortium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view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whole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proposal</a:t>
            </a:r>
            <a:r>
              <a:rPr lang="fr-BE" baseline="0" dirty="0" smtClean="0"/>
              <a:t> and if </a:t>
            </a:r>
            <a:r>
              <a:rPr lang="fr-BE" baseline="0" dirty="0" err="1" smtClean="0"/>
              <a:t>allowed</a:t>
            </a:r>
            <a:r>
              <a:rPr lang="fr-BE" baseline="0" dirty="0" smtClean="0"/>
              <a:t> by the </a:t>
            </a:r>
            <a:r>
              <a:rPr lang="fr-BE" baseline="0" dirty="0" err="1" smtClean="0"/>
              <a:t>coordinator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update </a:t>
            </a:r>
            <a:r>
              <a:rPr lang="fr-BE" baseline="0" dirty="0" err="1" smtClean="0"/>
              <a:t>their</a:t>
            </a:r>
            <a:r>
              <a:rPr lang="fr-BE" baseline="0" dirty="0" smtClean="0"/>
              <a:t> organisation </a:t>
            </a:r>
            <a:r>
              <a:rPr lang="fr-BE" baseline="0" dirty="0" err="1" smtClean="0"/>
              <a:t>details</a:t>
            </a:r>
            <a:r>
              <a:rPr lang="fr-BE" baseline="0" dirty="0" smtClean="0"/>
              <a:t> in the Part A </a:t>
            </a:r>
            <a:r>
              <a:rPr lang="fr-BE" baseline="0" dirty="0" err="1" smtClean="0"/>
              <a:t>form</a:t>
            </a:r>
            <a:r>
              <a:rPr lang="fr-BE" baseline="0" dirty="0" smtClean="0"/>
              <a:t>. </a:t>
            </a:r>
          </a:p>
          <a:p>
            <a:r>
              <a:rPr lang="fr-BE" baseline="0" dirty="0" smtClean="0"/>
              <a:t>The consortium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edited</a:t>
            </a:r>
            <a:r>
              <a:rPr lang="fr-BE" baseline="0" dirty="0" smtClean="0"/>
              <a:t> at </a:t>
            </a:r>
            <a:r>
              <a:rPr lang="fr-BE" baseline="0" dirty="0" err="1" smtClean="0"/>
              <a:t>any</a:t>
            </a:r>
            <a:r>
              <a:rPr lang="fr-BE" baseline="0" dirty="0" smtClean="0"/>
              <a:t> stage of the </a:t>
            </a:r>
            <a:r>
              <a:rPr lang="fr-BE" baseline="0" dirty="0" err="1" smtClean="0"/>
              <a:t>submission</a:t>
            </a:r>
            <a:r>
              <a:rPr lang="fr-BE" baseline="0" dirty="0" smtClean="0"/>
              <a:t> life-cycle, note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if </a:t>
            </a:r>
            <a:r>
              <a:rPr lang="fr-BE" baseline="0" dirty="0" err="1" smtClean="0"/>
              <a:t>any</a:t>
            </a:r>
            <a:r>
              <a:rPr lang="fr-BE" baseline="0" dirty="0" smtClean="0"/>
              <a:t> changes are made </a:t>
            </a:r>
            <a:r>
              <a:rPr lang="fr-BE" baseline="0" dirty="0" err="1" smtClean="0"/>
              <a:t>then</a:t>
            </a:r>
            <a:r>
              <a:rPr lang="fr-BE" baseline="0" dirty="0" smtClean="0"/>
              <a:t> the Part A </a:t>
            </a:r>
            <a:r>
              <a:rPr lang="fr-BE" baseline="0" dirty="0" err="1" smtClean="0"/>
              <a:t>form</a:t>
            </a:r>
            <a:r>
              <a:rPr lang="fr-BE" baseline="0" dirty="0" smtClean="0"/>
              <a:t> (information about all </a:t>
            </a:r>
            <a:r>
              <a:rPr lang="fr-BE" baseline="0" dirty="0" err="1" smtClean="0"/>
              <a:t>members</a:t>
            </a:r>
            <a:r>
              <a:rPr lang="fr-BE" baseline="0" dirty="0" smtClean="0"/>
              <a:t> of the consortium) </a:t>
            </a:r>
            <a:r>
              <a:rPr lang="fr-BE" baseline="0" dirty="0" err="1" smtClean="0"/>
              <a:t>needs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re-edited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take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into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account</a:t>
            </a:r>
            <a:r>
              <a:rPr lang="fr-BE" baseline="0" dirty="0" smtClean="0"/>
              <a:t> the changes.</a:t>
            </a:r>
          </a:p>
          <a:p>
            <a:endParaRPr lang="fr-BE" baseline="0" dirty="0" smtClean="0"/>
          </a:p>
          <a:p>
            <a:r>
              <a:rPr lang="fr-BE" i="1" baseline="0" dirty="0" err="1" smtClean="0"/>
              <a:t>Role</a:t>
            </a:r>
            <a:r>
              <a:rPr lang="fr-BE" i="1" baseline="0" dirty="0" smtClean="0"/>
              <a:t> of the </a:t>
            </a:r>
            <a:r>
              <a:rPr lang="fr-BE" i="1" baseline="0" dirty="0" err="1" smtClean="0"/>
              <a:t>different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members</a:t>
            </a:r>
            <a:r>
              <a:rPr lang="fr-BE" i="1" baseline="0" dirty="0" smtClean="0"/>
              <a:t> of the consortium: </a:t>
            </a:r>
            <a:r>
              <a:rPr lang="fr-BE" i="1" baseline="0" dirty="0" err="1" smtClean="0"/>
              <a:t>fully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left</a:t>
            </a:r>
            <a:r>
              <a:rPr lang="fr-BE" i="1" baseline="0" dirty="0" smtClean="0"/>
              <a:t> to the </a:t>
            </a:r>
            <a:r>
              <a:rPr lang="fr-BE" i="1" baseline="0" dirty="0" err="1" smtClean="0"/>
              <a:t>applicants</a:t>
            </a:r>
            <a:r>
              <a:rPr lang="fr-BE" i="1" baseline="0" dirty="0" smtClean="0"/>
              <a:t> to </a:t>
            </a:r>
            <a:r>
              <a:rPr lang="fr-BE" i="1" baseline="0" dirty="0" err="1" smtClean="0"/>
              <a:t>decide</a:t>
            </a:r>
            <a:r>
              <a:rPr lang="fr-BE" i="1" baseline="0" dirty="0" smtClean="0"/>
              <a:t>. An </a:t>
            </a:r>
            <a:r>
              <a:rPr lang="fr-BE" i="1" baseline="0" dirty="0" err="1" smtClean="0"/>
              <a:t>applicant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can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operate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with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sub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contractors</a:t>
            </a:r>
            <a:r>
              <a:rPr lang="fr-BE" i="1" baseline="0" dirty="0" smtClean="0"/>
              <a:t> if </a:t>
            </a:r>
            <a:r>
              <a:rPr lang="fr-BE" i="1" baseline="0" dirty="0" err="1" smtClean="0"/>
              <a:t>he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prefers</a:t>
            </a:r>
            <a:r>
              <a:rPr lang="fr-BE" i="1" baseline="0" dirty="0" smtClean="0"/>
              <a:t> to or </a:t>
            </a:r>
            <a:r>
              <a:rPr lang="fr-BE" i="1" baseline="0" dirty="0" err="1" smtClean="0"/>
              <a:t>include</a:t>
            </a:r>
            <a:r>
              <a:rPr lang="fr-BE" i="1" baseline="0" dirty="0" smtClean="0"/>
              <a:t> important </a:t>
            </a:r>
            <a:r>
              <a:rPr lang="fr-BE" i="1" baseline="0" dirty="0" err="1" smtClean="0"/>
              <a:t>partners</a:t>
            </a:r>
            <a:r>
              <a:rPr lang="fr-BE" i="1" baseline="0" dirty="0" smtClean="0"/>
              <a:t> to </a:t>
            </a:r>
            <a:r>
              <a:rPr lang="fr-BE" i="1" baseline="0" dirty="0" err="1" smtClean="0"/>
              <a:t>his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project</a:t>
            </a:r>
            <a:r>
              <a:rPr lang="fr-BE" i="1" baseline="0" dirty="0" smtClean="0"/>
              <a:t> as full </a:t>
            </a:r>
            <a:r>
              <a:rPr lang="fr-BE" i="1" baseline="0" dirty="0" err="1" smtClean="0"/>
              <a:t>partners</a:t>
            </a:r>
            <a:r>
              <a:rPr lang="fr-BE" i="1" baseline="0" dirty="0" smtClean="0"/>
              <a:t> in the </a:t>
            </a:r>
            <a:r>
              <a:rPr lang="fr-BE" i="1" baseline="0" dirty="0" err="1" smtClean="0"/>
              <a:t>grant</a:t>
            </a:r>
            <a:r>
              <a:rPr lang="fr-BE" i="1" baseline="0" dirty="0" smtClean="0"/>
              <a:t>. A </a:t>
            </a:r>
            <a:r>
              <a:rPr lang="fr-BE" i="1" baseline="0" dirty="0" err="1" smtClean="0"/>
              <a:t>sub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contractor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does</a:t>
            </a:r>
            <a:r>
              <a:rPr lang="fr-BE" i="1" baseline="0" dirty="0" smtClean="0"/>
              <a:t> not </a:t>
            </a:r>
            <a:r>
              <a:rPr lang="fr-BE" i="1" baseline="0" dirty="0" err="1" smtClean="0"/>
              <a:t>sign</a:t>
            </a:r>
            <a:r>
              <a:rPr lang="fr-BE" i="1" baseline="0" dirty="0" smtClean="0"/>
              <a:t> the </a:t>
            </a:r>
            <a:r>
              <a:rPr lang="fr-BE" i="1" baseline="0" dirty="0" err="1" smtClean="0"/>
              <a:t>grant</a:t>
            </a:r>
            <a:r>
              <a:rPr lang="fr-BE" i="1" baseline="0" dirty="0" smtClean="0"/>
              <a:t>; a full </a:t>
            </a:r>
            <a:r>
              <a:rPr lang="fr-BE" i="1" baseline="0" dirty="0" err="1" smtClean="0"/>
              <a:t>partner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does</a:t>
            </a:r>
            <a:r>
              <a:rPr lang="fr-BE" i="1" baseline="0" dirty="0" smtClean="0"/>
              <a:t>. </a:t>
            </a:r>
            <a:r>
              <a:rPr lang="fr-BE" i="1" baseline="0" dirty="0" err="1" smtClean="0"/>
              <a:t>Similarly</a:t>
            </a:r>
            <a:r>
              <a:rPr lang="fr-BE" i="1" baseline="0" dirty="0" smtClean="0"/>
              <a:t> an </a:t>
            </a:r>
            <a:r>
              <a:rPr lang="fr-BE" i="1" baseline="0" dirty="0" err="1" smtClean="0"/>
              <a:t>affiliated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entity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can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be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either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linked</a:t>
            </a:r>
            <a:r>
              <a:rPr lang="fr-BE" i="1" baseline="0" dirty="0" smtClean="0"/>
              <a:t> to the </a:t>
            </a:r>
            <a:r>
              <a:rPr lang="fr-BE" i="1" baseline="0" dirty="0" err="1" smtClean="0"/>
              <a:t>project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through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their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sister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company</a:t>
            </a:r>
            <a:r>
              <a:rPr lang="fr-BE" i="1" baseline="0" dirty="0" smtClean="0"/>
              <a:t> or </a:t>
            </a:r>
            <a:r>
              <a:rPr lang="fr-BE" i="1" baseline="0" dirty="0" err="1" smtClean="0"/>
              <a:t>directy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sign</a:t>
            </a:r>
            <a:r>
              <a:rPr lang="fr-BE" i="1" baseline="0" dirty="0" smtClean="0"/>
              <a:t> the </a:t>
            </a:r>
            <a:r>
              <a:rPr lang="fr-BE" i="1" baseline="0" dirty="0" err="1" smtClean="0"/>
              <a:t>grant</a:t>
            </a:r>
            <a:r>
              <a:rPr lang="fr-BE" i="1" baseline="0" dirty="0" smtClean="0"/>
              <a:t>. </a:t>
            </a:r>
            <a:r>
              <a:rPr lang="fr-BE" i="1" baseline="0" dirty="0" err="1" smtClean="0"/>
              <a:t>Stronger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link</a:t>
            </a:r>
            <a:r>
              <a:rPr lang="fr-BE" i="1" baseline="0" dirty="0" smtClean="0"/>
              <a:t> to the </a:t>
            </a:r>
            <a:r>
              <a:rPr lang="fr-BE" i="1" baseline="0" dirty="0" err="1" smtClean="0"/>
              <a:t>project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is</a:t>
            </a:r>
            <a:r>
              <a:rPr lang="fr-BE" i="1" baseline="0" dirty="0" smtClean="0"/>
              <a:t> full signataire to the </a:t>
            </a:r>
            <a:r>
              <a:rPr lang="fr-BE" i="1" baseline="0" dirty="0" err="1" smtClean="0"/>
              <a:t>grant</a:t>
            </a:r>
            <a:r>
              <a:rPr lang="fr-BE" i="1" baseline="0" dirty="0" smtClean="0"/>
              <a:t> but </a:t>
            </a:r>
            <a:r>
              <a:rPr lang="fr-BE" i="1" baseline="0" dirty="0" err="1" smtClean="0"/>
              <a:t>freedom</a:t>
            </a:r>
            <a:r>
              <a:rPr lang="fr-BE" i="1" baseline="0" dirty="0" smtClean="0"/>
              <a:t> of </a:t>
            </a:r>
            <a:r>
              <a:rPr lang="fr-BE" i="1" baseline="0" dirty="0" err="1" smtClean="0"/>
              <a:t>applicants</a:t>
            </a:r>
            <a:r>
              <a:rPr lang="fr-BE" i="1" baseline="0" dirty="0" smtClean="0"/>
              <a:t> to organise </a:t>
            </a:r>
            <a:r>
              <a:rPr lang="fr-BE" i="1" baseline="0" dirty="0" err="1" smtClean="0"/>
              <a:t>themselves</a:t>
            </a:r>
            <a:r>
              <a:rPr lang="fr-BE" i="1" baseline="0" dirty="0" smtClean="0"/>
              <a:t> as </a:t>
            </a:r>
            <a:r>
              <a:rPr lang="fr-BE" i="1" baseline="0" dirty="0" err="1" smtClean="0"/>
              <a:t>they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like</a:t>
            </a:r>
            <a:r>
              <a:rPr lang="fr-BE" i="1" baseline="0" dirty="0" smtClean="0"/>
              <a:t>. The </a:t>
            </a:r>
            <a:r>
              <a:rPr lang="fr-BE" i="1" baseline="0" dirty="0" err="1" smtClean="0"/>
              <a:t>role</a:t>
            </a:r>
            <a:r>
              <a:rPr lang="fr-BE" i="1" baseline="0" dirty="0" smtClean="0"/>
              <a:t> of </a:t>
            </a:r>
            <a:r>
              <a:rPr lang="fr-BE" i="1" baseline="0" dirty="0" err="1" smtClean="0"/>
              <a:t>each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partner</a:t>
            </a:r>
            <a:r>
              <a:rPr lang="fr-BE" i="1" baseline="0" dirty="0" smtClean="0"/>
              <a:t> in the </a:t>
            </a:r>
            <a:r>
              <a:rPr lang="fr-BE" i="1" baseline="0" dirty="0" err="1" smtClean="0"/>
              <a:t>project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will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be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specified</a:t>
            </a:r>
            <a:r>
              <a:rPr lang="fr-BE" i="1" baseline="0" dirty="0" smtClean="0"/>
              <a:t> in the part B (</a:t>
            </a:r>
            <a:r>
              <a:rPr lang="fr-BE" i="1" baseline="0" dirty="0" err="1" smtClean="0"/>
              <a:t>including</a:t>
            </a:r>
            <a:r>
              <a:rPr lang="fr-BE" i="1" baseline="0" dirty="0" smtClean="0"/>
              <a:t> of </a:t>
            </a:r>
            <a:r>
              <a:rPr lang="fr-BE" i="1" baseline="0" dirty="0" err="1" smtClean="0"/>
              <a:t>sub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contractors</a:t>
            </a:r>
            <a:r>
              <a:rPr lang="fr-BE" i="1" baseline="0" dirty="0" smtClean="0"/>
              <a:t>); a consortium agreement </a:t>
            </a:r>
            <a:r>
              <a:rPr lang="fr-BE" i="1" baseline="0" dirty="0" err="1" smtClean="0"/>
              <a:t>will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need</a:t>
            </a:r>
            <a:r>
              <a:rPr lang="fr-BE" i="1" baseline="0" dirty="0" smtClean="0"/>
              <a:t> to </a:t>
            </a:r>
            <a:r>
              <a:rPr lang="fr-BE" i="1" baseline="0" dirty="0" err="1" smtClean="0"/>
              <a:t>be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signed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before</a:t>
            </a:r>
            <a:r>
              <a:rPr lang="fr-BE" i="1" baseline="0" dirty="0" smtClean="0"/>
              <a:t> the </a:t>
            </a:r>
            <a:r>
              <a:rPr lang="fr-BE" i="1" baseline="0" dirty="0" err="1" smtClean="0"/>
              <a:t>grant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is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signed</a:t>
            </a:r>
            <a:r>
              <a:rPr lang="fr-BE" i="1" baseline="0" dirty="0" smtClean="0"/>
              <a:t>. The </a:t>
            </a:r>
            <a:r>
              <a:rPr lang="fr-BE" i="1" baseline="0" dirty="0" err="1" smtClean="0"/>
              <a:t>fact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that</a:t>
            </a:r>
            <a:r>
              <a:rPr lang="fr-BE" i="1" baseline="0" dirty="0" smtClean="0"/>
              <a:t> a </a:t>
            </a:r>
            <a:r>
              <a:rPr lang="fr-BE" i="1" baseline="0" dirty="0" err="1" smtClean="0"/>
              <a:t>project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is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presented</a:t>
            </a:r>
            <a:r>
              <a:rPr lang="fr-BE" i="1" baseline="0" dirty="0" smtClean="0"/>
              <a:t> by a single </a:t>
            </a:r>
            <a:r>
              <a:rPr lang="fr-BE" i="1" baseline="0" dirty="0" err="1" smtClean="0"/>
              <a:t>beneficiary</a:t>
            </a:r>
            <a:r>
              <a:rPr lang="fr-BE" i="1" baseline="0" dirty="0" smtClean="0"/>
              <a:t> or a group of </a:t>
            </a:r>
            <a:r>
              <a:rPr lang="fr-BE" i="1" baseline="0" dirty="0" err="1" smtClean="0"/>
              <a:t>entities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is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evaluated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indirectly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under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maturity</a:t>
            </a:r>
            <a:r>
              <a:rPr lang="fr-BE" i="1" baseline="0" dirty="0" smtClean="0"/>
              <a:t> in relation </a:t>
            </a:r>
            <a:r>
              <a:rPr lang="fr-BE" i="1" baseline="0" dirty="0" err="1" smtClean="0"/>
              <a:t>with</a:t>
            </a:r>
            <a:r>
              <a:rPr lang="fr-BE" i="1" baseline="0" dirty="0" smtClean="0"/>
              <a:t> the </a:t>
            </a:r>
            <a:r>
              <a:rPr lang="fr-BE" i="1" baseline="0" dirty="0" err="1" smtClean="0"/>
              <a:t>implementation</a:t>
            </a:r>
            <a:r>
              <a:rPr lang="fr-BE" i="1" baseline="0" dirty="0" smtClean="0"/>
              <a:t> team. There </a:t>
            </a:r>
            <a:r>
              <a:rPr lang="fr-BE" i="1" baseline="0" dirty="0" err="1" smtClean="0"/>
              <a:t>is</a:t>
            </a:r>
            <a:r>
              <a:rPr lang="fr-BE" i="1" baseline="0" dirty="0" smtClean="0"/>
              <a:t> no </a:t>
            </a:r>
            <a:r>
              <a:rPr lang="fr-BE" i="1" baseline="0" dirty="0" err="1" smtClean="0"/>
              <a:t>pre-requisit</a:t>
            </a:r>
            <a:r>
              <a:rPr lang="fr-BE" i="1" baseline="0" dirty="0" smtClean="0"/>
              <a:t> and a </a:t>
            </a:r>
            <a:r>
              <a:rPr lang="fr-BE" i="1" baseline="0" dirty="0" err="1" smtClean="0"/>
              <a:t>well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structured</a:t>
            </a:r>
            <a:r>
              <a:rPr lang="fr-BE" i="1" baseline="0" dirty="0" smtClean="0"/>
              <a:t> consortium </a:t>
            </a:r>
            <a:r>
              <a:rPr lang="fr-BE" i="1" baseline="0" dirty="0" err="1" smtClean="0"/>
              <a:t>might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be</a:t>
            </a:r>
            <a:r>
              <a:rPr lang="fr-BE" i="1" baseline="0" dirty="0" smtClean="0"/>
              <a:t> as </a:t>
            </a:r>
            <a:r>
              <a:rPr lang="fr-BE" i="1" baseline="0" dirty="0" err="1" smtClean="0"/>
              <a:t>solid</a:t>
            </a:r>
            <a:r>
              <a:rPr lang="fr-BE" i="1" baseline="0" dirty="0" smtClean="0"/>
              <a:t> as a single </a:t>
            </a:r>
            <a:r>
              <a:rPr lang="fr-BE" i="1" baseline="0" dirty="0" err="1" smtClean="0"/>
              <a:t>entity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build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project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with</a:t>
            </a:r>
            <a:r>
              <a:rPr lang="fr-BE" i="1" baseline="0" dirty="0" smtClean="0"/>
              <a:t> the support of </a:t>
            </a:r>
            <a:r>
              <a:rPr lang="fr-BE" i="1" baseline="0" dirty="0" err="1" smtClean="0"/>
              <a:t>third</a:t>
            </a:r>
            <a:r>
              <a:rPr lang="fr-BE" i="1" baseline="0" dirty="0" smtClean="0"/>
              <a:t> parties and </a:t>
            </a:r>
            <a:r>
              <a:rPr lang="fr-BE" i="1" baseline="0" dirty="0" err="1" smtClean="0"/>
              <a:t>sub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contractors</a:t>
            </a:r>
            <a:r>
              <a:rPr lang="fr-BE" i="1" baseline="0" dirty="0" smtClean="0"/>
              <a:t>. Change in consortium </a:t>
            </a:r>
            <a:r>
              <a:rPr lang="fr-BE" i="1" baseline="0" dirty="0" err="1" smtClean="0"/>
              <a:t>between</a:t>
            </a:r>
            <a:r>
              <a:rPr lang="fr-BE" i="1" baseline="0" dirty="0" smtClean="0"/>
              <a:t> the 2 stages </a:t>
            </a:r>
            <a:r>
              <a:rPr lang="fr-BE" i="1" baseline="0" dirty="0" err="1" smtClean="0"/>
              <a:t>is</a:t>
            </a:r>
            <a:r>
              <a:rPr lang="fr-BE" i="1" baseline="0" dirty="0" smtClean="0"/>
              <a:t> possible but </a:t>
            </a:r>
            <a:r>
              <a:rPr lang="fr-BE" i="1" baseline="0" dirty="0" err="1" smtClean="0"/>
              <a:t>shuld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be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justified</a:t>
            </a:r>
            <a:r>
              <a:rPr lang="fr-BE" i="1" baseline="0" dirty="0" smtClean="0"/>
              <a:t> and not </a:t>
            </a:r>
            <a:r>
              <a:rPr lang="fr-BE" i="1" baseline="0" dirty="0" err="1" smtClean="0"/>
              <a:t>touch</a:t>
            </a:r>
            <a:r>
              <a:rPr lang="fr-BE" i="1" baseline="0" dirty="0" smtClean="0"/>
              <a:t> the </a:t>
            </a:r>
            <a:r>
              <a:rPr lang="fr-BE" i="1" baseline="0" dirty="0" err="1" smtClean="0"/>
              <a:t>core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partners</a:t>
            </a:r>
            <a:r>
              <a:rPr lang="fr-BE" i="1" baseline="0" dirty="0" smtClean="0"/>
              <a:t> of the </a:t>
            </a:r>
            <a:r>
              <a:rPr lang="fr-BE" i="1" baseline="0" dirty="0" err="1" smtClean="0"/>
              <a:t>project</a:t>
            </a:r>
            <a:r>
              <a:rPr lang="fr-BE" i="1" baseline="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47BEE-4866-44FB-A088-E87D4B4FA55F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2744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In the Edit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Proposal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screen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applicants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upload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their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completed</a:t>
            </a:r>
            <a:r>
              <a:rPr lang="fr-BE" baseline="0" dirty="0" smtClean="0"/>
              <a:t> annexes (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download</a:t>
            </a:r>
            <a:r>
              <a:rPr lang="fr-BE" baseline="0" dirty="0" smtClean="0"/>
              <a:t> ZIP) and </a:t>
            </a:r>
            <a:r>
              <a:rPr lang="fr-BE" baseline="0" dirty="0" err="1" smtClean="0"/>
              <a:t>edit</a:t>
            </a:r>
            <a:r>
              <a:rPr lang="fr-BE" baseline="0" dirty="0" smtClean="0"/>
              <a:t> the Part A administrative </a:t>
            </a:r>
            <a:r>
              <a:rPr lang="fr-BE" baseline="0" dirty="0" err="1" smtClean="0"/>
              <a:t>form</a:t>
            </a:r>
            <a:r>
              <a:rPr lang="fr-BE" baseline="0" dirty="0" smtClean="0"/>
              <a:t>. As regard the part B </a:t>
            </a:r>
            <a:r>
              <a:rPr lang="fr-BE" baseline="0" dirty="0" err="1" smtClean="0"/>
              <a:t>which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includes</a:t>
            </a:r>
            <a:r>
              <a:rPr lang="fr-BE" baseline="0" dirty="0" smtClean="0"/>
              <a:t> the substance of </a:t>
            </a:r>
            <a:r>
              <a:rPr lang="fr-BE" baseline="0" dirty="0" err="1" smtClean="0"/>
              <a:t>your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applicant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downloaded</a:t>
            </a:r>
            <a:r>
              <a:rPr lang="fr-BE" baseline="0" dirty="0" smtClean="0"/>
              <a:t> on the </a:t>
            </a:r>
            <a:r>
              <a:rPr lang="fr-BE" baseline="0" dirty="0" err="1" smtClean="0"/>
              <a:t>left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side</a:t>
            </a:r>
            <a:r>
              <a:rPr lang="fr-BE" baseline="0" dirty="0" smtClean="0"/>
              <a:t> of the </a:t>
            </a:r>
            <a:r>
              <a:rPr lang="fr-BE" baseline="0" dirty="0" err="1" smtClean="0"/>
              <a:t>screen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Then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filled</a:t>
            </a:r>
            <a:r>
              <a:rPr lang="fr-BE" baseline="0" dirty="0" smtClean="0"/>
              <a:t> in and </a:t>
            </a:r>
            <a:r>
              <a:rPr lang="fr-BE" baseline="0" dirty="0" err="1" smtClean="0"/>
              <a:t>completed</a:t>
            </a:r>
            <a:r>
              <a:rPr lang="fr-BE" baseline="0" dirty="0" smtClean="0"/>
              <a:t> (</a:t>
            </a:r>
            <a:r>
              <a:rPr lang="fr-BE" baseline="0" dirty="0" err="1" smtClean="0"/>
              <a:t>including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other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members</a:t>
            </a:r>
            <a:r>
              <a:rPr lang="fr-BE" baseline="0" dirty="0" smtClean="0"/>
              <a:t> of the consortium </a:t>
            </a:r>
            <a:r>
              <a:rPr lang="fr-BE" baseline="0" dirty="0" err="1" smtClean="0"/>
              <a:t>when</a:t>
            </a:r>
            <a:r>
              <a:rPr lang="fr-BE" baseline="0" dirty="0" smtClean="0"/>
              <a:t> relevant), and </a:t>
            </a:r>
            <a:r>
              <a:rPr lang="fr-BE" baseline="0" dirty="0" err="1" smtClean="0"/>
              <a:t>finally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uploaded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again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tab.</a:t>
            </a:r>
            <a:r>
              <a:rPr lang="fr-BE" baseline="0" dirty="0" smtClean="0"/>
              <a:t> </a:t>
            </a:r>
          </a:p>
          <a:p>
            <a:r>
              <a:rPr lang="fr-BE" baseline="0" dirty="0" err="1" smtClean="0"/>
              <a:t>Please</a:t>
            </a:r>
            <a:r>
              <a:rPr lang="fr-BE" baseline="0" dirty="0" smtClean="0"/>
              <a:t> note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the part B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a narrative of </a:t>
            </a:r>
            <a:r>
              <a:rPr lang="fr-BE" baseline="0" dirty="0" err="1" smtClean="0"/>
              <a:t>your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project</a:t>
            </a:r>
            <a:r>
              <a:rPr lang="fr-BE" baseline="0" dirty="0" smtClean="0"/>
              <a:t> and the </a:t>
            </a:r>
            <a:r>
              <a:rPr lang="fr-BE" baseline="0" dirty="0" err="1" smtClean="0"/>
              <a:t>colleagues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CLIMA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go </a:t>
            </a:r>
            <a:r>
              <a:rPr lang="fr-BE" baseline="0" dirty="0" err="1" smtClean="0"/>
              <a:t>through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detail</a:t>
            </a:r>
            <a:r>
              <a:rPr lang="fr-BE" baseline="0" dirty="0" smtClean="0"/>
              <a:t>. But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also</a:t>
            </a:r>
            <a:r>
              <a:rPr lang="fr-BE" baseline="0" dirty="0" smtClean="0"/>
              <a:t> have to </a:t>
            </a:r>
            <a:r>
              <a:rPr lang="fr-BE" baseline="0" dirty="0" err="1" smtClean="0"/>
              <a:t>reproduce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some</a:t>
            </a:r>
            <a:r>
              <a:rPr lang="fr-BE" baseline="0" dirty="0" smtClean="0"/>
              <a:t> information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project</a:t>
            </a:r>
            <a:r>
              <a:rPr lang="fr-BE" baseline="0" dirty="0" smtClean="0"/>
              <a:t> in the </a:t>
            </a:r>
            <a:r>
              <a:rPr lang="fr-BE" baseline="0" dirty="0" err="1" smtClean="0"/>
              <a:t>there</a:t>
            </a:r>
            <a:r>
              <a:rPr lang="fr-BE" baseline="0" dirty="0" smtClean="0"/>
              <a:t> (</a:t>
            </a:r>
            <a:r>
              <a:rPr lang="fr-BE" baseline="0" dirty="0" err="1" smtClean="0"/>
              <a:t>name</a:t>
            </a:r>
            <a:r>
              <a:rPr lang="fr-BE" baseline="0" dirty="0" smtClean="0"/>
              <a:t>; </a:t>
            </a:r>
            <a:r>
              <a:rPr lang="fr-BE" baseline="0" dirty="0" err="1" smtClean="0"/>
              <a:t>summary</a:t>
            </a:r>
            <a:r>
              <a:rPr lang="fr-BE" baseline="0" dirty="0" smtClean="0"/>
              <a:t>; </a:t>
            </a:r>
            <a:r>
              <a:rPr lang="fr-BE" baseline="0" dirty="0" err="1" smtClean="0"/>
              <a:t>partners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etc</a:t>
            </a:r>
            <a:r>
              <a:rPr lang="fr-BE" baseline="0" dirty="0" smtClean="0"/>
              <a:t>). </a:t>
            </a:r>
            <a:r>
              <a:rPr lang="fr-BE" baseline="0" dirty="0" err="1" smtClean="0"/>
              <a:t>Which</a:t>
            </a:r>
            <a:r>
              <a:rPr lang="fr-BE" baseline="0" dirty="0" smtClean="0"/>
              <a:t> has to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consistent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included</a:t>
            </a:r>
            <a:r>
              <a:rPr lang="fr-BE" baseline="0" dirty="0" smtClean="0"/>
              <a:t> in the part A. </a:t>
            </a:r>
          </a:p>
          <a:p>
            <a:r>
              <a:rPr lang="fr-BE" baseline="0" dirty="0" smtClean="0"/>
              <a:t>The </a:t>
            </a:r>
            <a:r>
              <a:rPr lang="fr-BE" baseline="0" dirty="0" err="1" smtClean="0"/>
              <a:t>red</a:t>
            </a:r>
            <a:r>
              <a:rPr lang="fr-BE" baseline="0" dirty="0" smtClean="0"/>
              <a:t> X </a:t>
            </a:r>
            <a:r>
              <a:rPr lang="fr-BE" baseline="0" dirty="0" err="1" smtClean="0"/>
              <a:t>indicates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the annexe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mandatory</a:t>
            </a:r>
            <a:r>
              <a:rPr lang="fr-BE" baseline="0" dirty="0" smtClean="0"/>
              <a:t>, if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don’t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supply</a:t>
            </a:r>
            <a:r>
              <a:rPr lang="fr-BE" baseline="0" dirty="0" smtClean="0"/>
              <a:t> a file,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won’t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able to </a:t>
            </a:r>
            <a:r>
              <a:rPr lang="fr-BE" baseline="0" dirty="0" err="1" smtClean="0"/>
              <a:t>submit</a:t>
            </a:r>
            <a:r>
              <a:rPr lang="fr-BE" baseline="0" dirty="0" smtClean="0"/>
              <a:t>.</a:t>
            </a:r>
          </a:p>
          <a:p>
            <a:r>
              <a:rPr lang="fr-BE" baseline="0" dirty="0" smtClean="0"/>
              <a:t>Files </a:t>
            </a:r>
            <a:r>
              <a:rPr lang="fr-BE" baseline="0" dirty="0" err="1" smtClean="0"/>
              <a:t>may</a:t>
            </a:r>
            <a:r>
              <a:rPr lang="fr-BE" baseline="0" dirty="0" smtClean="0"/>
              <a:t> have </a:t>
            </a:r>
            <a:r>
              <a:rPr lang="fr-BE" baseline="0" dirty="0" err="1" smtClean="0"/>
              <a:t>both</a:t>
            </a:r>
            <a:r>
              <a:rPr lang="fr-BE" baseline="0" dirty="0" smtClean="0"/>
              <a:t> page and size </a:t>
            </a:r>
            <a:r>
              <a:rPr lang="fr-BE" baseline="0" dirty="0" err="1" smtClean="0"/>
              <a:t>limits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Excess</a:t>
            </a:r>
            <a:r>
              <a:rPr lang="fr-BE" baseline="0" dirty="0" smtClean="0"/>
              <a:t> pages are </a:t>
            </a:r>
            <a:r>
              <a:rPr lang="fr-BE" baseline="0" dirty="0" err="1" smtClean="0"/>
              <a:t>blanked</a:t>
            </a:r>
            <a:r>
              <a:rPr lang="fr-BE" baseline="0" dirty="0" smtClean="0"/>
              <a:t>-out and </a:t>
            </a:r>
            <a:r>
              <a:rPr lang="fr-BE" baseline="0" dirty="0" err="1" smtClean="0"/>
              <a:t>cannot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viewed</a:t>
            </a:r>
            <a:r>
              <a:rPr lang="fr-BE" baseline="0" dirty="0" smtClean="0"/>
              <a:t>. Click the « ? » </a:t>
            </a:r>
            <a:r>
              <a:rPr lang="fr-BE" baseline="0" dirty="0" err="1" smtClean="0"/>
              <a:t>next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each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upload</a:t>
            </a:r>
            <a:r>
              <a:rPr lang="fr-BE" baseline="0" dirty="0" smtClean="0"/>
              <a:t> slot to check the </a:t>
            </a:r>
            <a:r>
              <a:rPr lang="fr-BE" baseline="0" dirty="0" err="1" smtClean="0"/>
              <a:t>requirements</a:t>
            </a:r>
            <a:r>
              <a:rPr lang="fr-BE" baseline="0" dirty="0" smtClean="0"/>
              <a:t>. If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upload</a:t>
            </a:r>
            <a:r>
              <a:rPr lang="fr-BE" baseline="0" dirty="0" smtClean="0"/>
              <a:t> a document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too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many</a:t>
            </a:r>
            <a:r>
              <a:rPr lang="fr-BE" baseline="0" dirty="0" smtClean="0"/>
              <a:t> pages,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shown</a:t>
            </a:r>
            <a:r>
              <a:rPr lang="fr-BE" baseline="0" dirty="0" smtClean="0"/>
              <a:t> a warning. </a:t>
            </a:r>
            <a:r>
              <a:rPr lang="fr-BE" baseline="0" dirty="0" err="1" smtClean="0"/>
              <a:t>However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warning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not </a:t>
            </a:r>
            <a:r>
              <a:rPr lang="fr-BE" baseline="0" dirty="0" err="1" smtClean="0"/>
              <a:t>blocking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submission</a:t>
            </a:r>
            <a:r>
              <a:rPr lang="fr-BE" baseline="0" dirty="0" smtClean="0"/>
              <a:t>.</a:t>
            </a:r>
          </a:p>
          <a:p>
            <a:r>
              <a:rPr lang="fr-BE" baseline="0" dirty="0" smtClean="0"/>
              <a:t>If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upload</a:t>
            </a:r>
            <a:r>
              <a:rPr lang="fr-BE" baseline="0" dirty="0" smtClean="0"/>
              <a:t> a new version of the document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replaces the </a:t>
            </a:r>
            <a:r>
              <a:rPr lang="fr-BE" baseline="0" dirty="0" err="1" smtClean="0"/>
              <a:t>existing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there</a:t>
            </a:r>
            <a:r>
              <a:rPr lang="fr-BE" baseline="0" dirty="0" smtClean="0"/>
              <a:t> are no versions </a:t>
            </a:r>
            <a:r>
              <a:rPr lang="fr-BE" baseline="0" dirty="0" err="1" smtClean="0"/>
              <a:t>kept</a:t>
            </a:r>
            <a:r>
              <a:rPr lang="fr-BE" baseline="0" dirty="0" smtClean="0"/>
              <a:t> and the last </a:t>
            </a:r>
            <a:r>
              <a:rPr lang="fr-BE" baseline="0" dirty="0" err="1" smtClean="0"/>
              <a:t>uploaded</a:t>
            </a:r>
            <a:r>
              <a:rPr lang="fr-BE" baseline="0" dirty="0" smtClean="0"/>
              <a:t>/last </a:t>
            </a:r>
            <a:r>
              <a:rPr lang="fr-BE" baseline="0" dirty="0" err="1" smtClean="0"/>
              <a:t>submitted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the one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goes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forward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evaluation</a:t>
            </a:r>
            <a:r>
              <a:rPr lang="fr-BE" baseline="0" dirty="0" smtClean="0"/>
              <a:t>.</a:t>
            </a:r>
          </a:p>
          <a:p>
            <a:r>
              <a:rPr lang="fr-BE" baseline="0" dirty="0" err="1" smtClean="0"/>
              <a:t>Invited</a:t>
            </a:r>
            <a:r>
              <a:rPr lang="fr-BE" baseline="0" dirty="0" smtClean="0"/>
              <a:t> contacts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your</a:t>
            </a:r>
            <a:r>
              <a:rPr lang="fr-BE" baseline="0" dirty="0" smtClean="0"/>
              <a:t> consortium </a:t>
            </a:r>
            <a:r>
              <a:rPr lang="fr-BE" baseline="0" dirty="0" err="1" smtClean="0"/>
              <a:t>cannot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upload</a:t>
            </a:r>
            <a:r>
              <a:rPr lang="fr-BE" baseline="0" dirty="0" smtClean="0"/>
              <a:t> or </a:t>
            </a:r>
            <a:r>
              <a:rPr lang="fr-BE" baseline="0" dirty="0" err="1" smtClean="0"/>
              <a:t>delete</a:t>
            </a:r>
            <a:r>
              <a:rPr lang="fr-BE" baseline="0" dirty="0" smtClean="0"/>
              <a:t> documents </a:t>
            </a:r>
            <a:r>
              <a:rPr lang="fr-BE" baseline="0" dirty="0" err="1" smtClean="0"/>
              <a:t>here</a:t>
            </a:r>
            <a:r>
              <a:rPr lang="fr-BE" baseline="0" dirty="0" smtClean="0"/>
              <a:t>. </a:t>
            </a:r>
          </a:p>
          <a:p>
            <a:r>
              <a:rPr lang="fr-BE" baseline="0" dirty="0" err="1" smtClean="0"/>
              <a:t>Reminder</a:t>
            </a:r>
            <a:r>
              <a:rPr lang="fr-BE" baseline="0" dirty="0" smtClean="0"/>
              <a:t> of maximum pages are 40 pages for part B; 25 pages for business plan and </a:t>
            </a:r>
            <a:r>
              <a:rPr lang="fr-BE" baseline="0" dirty="0" err="1" smtClean="0"/>
              <a:t>implementation</a:t>
            </a:r>
            <a:r>
              <a:rPr lang="fr-BE" baseline="0" dirty="0" smtClean="0"/>
              <a:t> plan and 80 pages for </a:t>
            </a:r>
            <a:r>
              <a:rPr lang="fr-BE" baseline="0" dirty="0" err="1" smtClean="0"/>
              <a:t>feasibility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study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Remember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a maximum and not a </a:t>
            </a:r>
            <a:r>
              <a:rPr lang="fr-BE" baseline="0" dirty="0" err="1" smtClean="0"/>
              <a:t>target</a:t>
            </a:r>
            <a:r>
              <a:rPr lang="fr-BE" baseline="0" dirty="0" smtClean="0"/>
              <a:t>!! Concise and </a:t>
            </a:r>
            <a:r>
              <a:rPr lang="fr-BE" baseline="0" dirty="0" err="1" smtClean="0"/>
              <a:t>clear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proposals</a:t>
            </a:r>
            <a:r>
              <a:rPr lang="fr-BE" baseline="0" dirty="0" smtClean="0"/>
              <a:t> tend to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very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appreciated</a:t>
            </a:r>
            <a:r>
              <a:rPr lang="fr-BE" baseline="0" dirty="0" smtClean="0"/>
              <a:t> by </a:t>
            </a:r>
            <a:r>
              <a:rPr lang="fr-BE" baseline="0" dirty="0" err="1" smtClean="0"/>
              <a:t>evaluators</a:t>
            </a:r>
            <a:r>
              <a:rPr lang="fr-BE" baseline="0" dirty="0" smtClean="0"/>
              <a:t>. Note the due diligence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uploaded</a:t>
            </a:r>
            <a:r>
              <a:rPr lang="fr-BE" baseline="0" dirty="0" smtClean="0"/>
              <a:t> if </a:t>
            </a:r>
            <a:r>
              <a:rPr lang="fr-BE" baseline="0" dirty="0" err="1" smtClean="0"/>
              <a:t>available</a:t>
            </a:r>
            <a:r>
              <a:rPr lang="fr-BE" baseline="0" dirty="0" smtClean="0"/>
              <a:t>. If not,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not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penalised</a:t>
            </a:r>
            <a:r>
              <a:rPr lang="fr-BE" baseline="0" dirty="0" smtClean="0"/>
              <a:t>. </a:t>
            </a:r>
          </a:p>
          <a:p>
            <a:r>
              <a:rPr lang="fr-BE" baseline="0" dirty="0" smtClean="0"/>
              <a:t>Click the « </a:t>
            </a:r>
            <a:r>
              <a:rPr lang="fr-BE" baseline="0" dirty="0" err="1" smtClean="0"/>
              <a:t>edit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forms</a:t>
            </a:r>
            <a:r>
              <a:rPr lang="fr-BE" baseline="0" dirty="0" smtClean="0"/>
              <a:t> » to </a:t>
            </a:r>
            <a:r>
              <a:rPr lang="fr-BE" baseline="0" dirty="0" err="1" smtClean="0"/>
              <a:t>view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edit</a:t>
            </a:r>
            <a:r>
              <a:rPr lang="fr-BE" baseline="0" dirty="0" smtClean="0"/>
              <a:t> the Part A administrative </a:t>
            </a:r>
            <a:r>
              <a:rPr lang="fr-BE" baseline="0" dirty="0" err="1" smtClean="0"/>
              <a:t>form</a:t>
            </a:r>
            <a:endParaRPr lang="fr-BE" baseline="0" dirty="0" smtClean="0"/>
          </a:p>
          <a:p>
            <a:endParaRPr lang="fr-BE" baseline="0" dirty="0" smtClean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47BEE-4866-44FB-A088-E87D4B4FA55F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3249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The Part A </a:t>
            </a:r>
            <a:r>
              <a:rPr lang="fr-BE" dirty="0" err="1" smtClean="0"/>
              <a:t>form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needs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completed</a:t>
            </a:r>
            <a:r>
              <a:rPr lang="fr-BE" baseline="0" dirty="0" smtClean="0"/>
              <a:t> – </a:t>
            </a:r>
            <a:r>
              <a:rPr lang="fr-BE" baseline="0" dirty="0" err="1" smtClean="0"/>
              <a:t>some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fields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mandatory</a:t>
            </a:r>
            <a:r>
              <a:rPr lang="fr-BE" baseline="0" dirty="0" smtClean="0"/>
              <a:t> (</a:t>
            </a:r>
            <a:r>
              <a:rPr lang="fr-BE" baseline="0" dirty="0" err="1" smtClean="0"/>
              <a:t>such</a:t>
            </a:r>
            <a:r>
              <a:rPr lang="fr-BE" baseline="0" dirty="0" smtClean="0"/>
              <a:t> as the </a:t>
            </a:r>
            <a:r>
              <a:rPr lang="fr-BE" baseline="0" dirty="0" err="1" smtClean="0"/>
              <a:t>declarations</a:t>
            </a:r>
            <a:r>
              <a:rPr lang="fr-BE" baseline="0" dirty="0" smtClean="0"/>
              <a:t>) and if not </a:t>
            </a:r>
            <a:r>
              <a:rPr lang="fr-BE" baseline="0" dirty="0" err="1" smtClean="0"/>
              <a:t>supplied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block </a:t>
            </a:r>
            <a:r>
              <a:rPr lang="fr-BE" baseline="0" dirty="0" err="1" smtClean="0"/>
              <a:t>submission</a:t>
            </a:r>
            <a:endParaRPr lang="fr-BE" baseline="0" dirty="0" smtClean="0"/>
          </a:p>
          <a:p>
            <a:r>
              <a:rPr lang="fr-BE" baseline="0" dirty="0" err="1" smtClean="0"/>
              <a:t>Whenever</a:t>
            </a:r>
            <a:r>
              <a:rPr lang="fr-BE" baseline="0" dirty="0" smtClean="0"/>
              <a:t> the consortium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adapted</a:t>
            </a:r>
            <a:r>
              <a:rPr lang="fr-BE" baseline="0" dirty="0" smtClean="0"/>
              <a:t> (new </a:t>
            </a:r>
            <a:r>
              <a:rPr lang="fr-BE" baseline="0" dirty="0" err="1" smtClean="0"/>
              <a:t>partner</a:t>
            </a:r>
            <a:r>
              <a:rPr lang="fr-BE" baseline="0" dirty="0" smtClean="0"/>
              <a:t> or </a:t>
            </a:r>
            <a:r>
              <a:rPr lang="fr-BE" baseline="0" dirty="0" err="1" smtClean="0"/>
              <a:t>removal</a:t>
            </a:r>
            <a:r>
              <a:rPr lang="fr-BE" baseline="0" dirty="0" smtClean="0"/>
              <a:t> of a </a:t>
            </a:r>
            <a:r>
              <a:rPr lang="fr-BE" baseline="0" dirty="0" err="1" smtClean="0"/>
              <a:t>partner</a:t>
            </a:r>
            <a:r>
              <a:rPr lang="fr-BE" baseline="0" dirty="0" smtClean="0"/>
              <a:t>), the Part A </a:t>
            </a:r>
            <a:r>
              <a:rPr lang="fr-BE" baseline="0" dirty="0" err="1" smtClean="0"/>
              <a:t>needs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updated</a:t>
            </a:r>
            <a:endParaRPr lang="fr-BE" baseline="0" dirty="0" smtClean="0"/>
          </a:p>
          <a:p>
            <a:r>
              <a:rPr lang="fr-BE" baseline="0" dirty="0" smtClean="0"/>
              <a:t>CLICK. Be sure to </a:t>
            </a:r>
            <a:r>
              <a:rPr lang="fr-BE" baseline="0" dirty="0" err="1" smtClean="0"/>
              <a:t>identify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Sector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the keywords in the General information section – </a:t>
            </a:r>
            <a:r>
              <a:rPr lang="fr-BE" baseline="0" dirty="0" err="1" smtClean="0"/>
              <a:t>yes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it’s</a:t>
            </a:r>
            <a:r>
              <a:rPr lang="fr-BE" baseline="0" dirty="0" smtClean="0"/>
              <a:t> possible to </a:t>
            </a:r>
            <a:r>
              <a:rPr lang="fr-BE" baseline="0" dirty="0" err="1" smtClean="0"/>
              <a:t>add</a:t>
            </a:r>
            <a:r>
              <a:rPr lang="fr-BE" baseline="0" dirty="0" smtClean="0"/>
              <a:t> more </a:t>
            </a:r>
            <a:r>
              <a:rPr lang="fr-BE" baseline="0" dirty="0" err="1" smtClean="0"/>
              <a:t>than</a:t>
            </a:r>
            <a:r>
              <a:rPr lang="fr-BE" baseline="0" dirty="0" smtClean="0"/>
              <a:t> one </a:t>
            </a:r>
            <a:r>
              <a:rPr lang="fr-BE" baseline="0" dirty="0" err="1" smtClean="0"/>
              <a:t>sector</a:t>
            </a:r>
            <a:r>
              <a:rPr lang="fr-BE" baseline="0" dirty="0" smtClean="0"/>
              <a:t>, but </a:t>
            </a:r>
            <a:r>
              <a:rPr lang="fr-BE" baseline="0" dirty="0" err="1" smtClean="0"/>
              <a:t>please</a:t>
            </a:r>
            <a:r>
              <a:rPr lang="fr-BE" baseline="0" dirty="0" smtClean="0"/>
              <a:t>, do not do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!!!</a:t>
            </a:r>
          </a:p>
          <a:p>
            <a:r>
              <a:rPr lang="fr-BE" baseline="0" dirty="0" smtClean="0"/>
              <a:t>CLICK. The </a:t>
            </a:r>
            <a:r>
              <a:rPr lang="fr-BE" baseline="0" dirty="0" err="1" smtClean="0"/>
              <a:t>declarations</a:t>
            </a:r>
            <a:r>
              <a:rPr lang="fr-BE" baseline="0" dirty="0" smtClean="0"/>
              <a:t> at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stage are </a:t>
            </a:r>
            <a:r>
              <a:rPr lang="fr-BE" baseline="0" dirty="0" err="1" smtClean="0"/>
              <a:t>general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similar</a:t>
            </a:r>
            <a:r>
              <a:rPr lang="fr-BE" baseline="0" dirty="0" smtClean="0"/>
              <a:t> to all EU </a:t>
            </a:r>
            <a:r>
              <a:rPr lang="fr-BE" baseline="0" dirty="0" err="1" smtClean="0"/>
              <a:t>funded</a:t>
            </a:r>
            <a:r>
              <a:rPr lang="fr-BE" baseline="0" dirty="0" smtClean="0"/>
              <a:t> programmes– </a:t>
            </a:r>
            <a:r>
              <a:rPr lang="fr-BE" baseline="0" dirty="0" err="1" smtClean="0"/>
              <a:t>there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formal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declaration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honour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during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grant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preparation</a:t>
            </a:r>
            <a:r>
              <a:rPr lang="fr-BE" baseline="0" dirty="0" smtClean="0"/>
              <a:t> phase for </a:t>
            </a:r>
            <a:r>
              <a:rPr lang="fr-BE" baseline="0" dirty="0" err="1" smtClean="0"/>
              <a:t>successful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proposals</a:t>
            </a:r>
            <a:r>
              <a:rPr lang="fr-BE" baseline="0" dirty="0" smtClean="0"/>
              <a:t>. </a:t>
            </a:r>
          </a:p>
          <a:p>
            <a:r>
              <a:rPr lang="fr-BE" baseline="0" dirty="0" smtClean="0"/>
              <a:t>CLICK. Complete the </a:t>
            </a:r>
            <a:r>
              <a:rPr lang="fr-BE" baseline="0" dirty="0" err="1" smtClean="0"/>
              <a:t>supplementary</a:t>
            </a:r>
            <a:r>
              <a:rPr lang="fr-BE" baseline="0" dirty="0" smtClean="0"/>
              <a:t> contact information. CLICK. For </a:t>
            </a:r>
            <a:r>
              <a:rPr lang="fr-BE" baseline="0" dirty="0" err="1" smtClean="0"/>
              <a:t>each</a:t>
            </a:r>
            <a:r>
              <a:rPr lang="fr-BE" baseline="0" dirty="0" smtClean="0"/>
              <a:t> participant. CLICK. This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also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edited</a:t>
            </a:r>
            <a:r>
              <a:rPr lang="fr-BE" baseline="0" dirty="0" smtClean="0"/>
              <a:t> by the organisation </a:t>
            </a:r>
            <a:r>
              <a:rPr lang="fr-BE" baseline="0" dirty="0" err="1" smtClean="0"/>
              <a:t>themselves</a:t>
            </a:r>
            <a:r>
              <a:rPr lang="fr-BE" baseline="0" dirty="0" smtClean="0"/>
              <a:t>, if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allow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.</a:t>
            </a:r>
          </a:p>
          <a:p>
            <a:r>
              <a:rPr lang="fr-BE" baseline="0" dirty="0" smtClean="0"/>
              <a:t>CLICK. As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a 1st stage of a 2-stage call, the budget </a:t>
            </a:r>
            <a:r>
              <a:rPr lang="fr-BE" baseline="0" dirty="0" err="1" smtClean="0"/>
              <a:t>request</a:t>
            </a:r>
            <a:r>
              <a:rPr lang="fr-BE" baseline="0" dirty="0" smtClean="0"/>
              <a:t> in the </a:t>
            </a:r>
            <a:r>
              <a:rPr lang="fr-BE" baseline="0" dirty="0" err="1" smtClean="0"/>
              <a:t>form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a single lump-</a:t>
            </a:r>
            <a:r>
              <a:rPr lang="fr-BE" baseline="0" dirty="0" err="1" smtClean="0"/>
              <a:t>sum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amount</a:t>
            </a:r>
            <a:r>
              <a:rPr lang="fr-BE" baseline="0" dirty="0" smtClean="0"/>
              <a:t>. No </a:t>
            </a:r>
            <a:r>
              <a:rPr lang="fr-BE" baseline="0" dirty="0" err="1" smtClean="0"/>
              <a:t>details</a:t>
            </a:r>
            <a:r>
              <a:rPr lang="fr-BE" baseline="0" dirty="0" smtClean="0"/>
              <a:t> or </a:t>
            </a:r>
            <a:r>
              <a:rPr lang="fr-BE" baseline="0" dirty="0" err="1" smtClean="0"/>
              <a:t>calculation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requested</a:t>
            </a:r>
            <a:r>
              <a:rPr lang="fr-BE" baseline="0" dirty="0" smtClean="0"/>
              <a:t> IN THE FORM but the </a:t>
            </a:r>
            <a:r>
              <a:rPr lang="fr-BE" baseline="0" dirty="0" err="1" smtClean="0"/>
              <a:t>amount</a:t>
            </a:r>
            <a:r>
              <a:rPr lang="fr-BE" baseline="0" dirty="0" smtClean="0"/>
              <a:t> must match the </a:t>
            </a:r>
            <a:r>
              <a:rPr lang="fr-BE" baseline="0" dirty="0" err="1" smtClean="0"/>
              <a:t>numbers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presented</a:t>
            </a:r>
            <a:r>
              <a:rPr lang="fr-BE" baseline="0" dirty="0" smtClean="0"/>
              <a:t> in the business plan. </a:t>
            </a:r>
          </a:p>
          <a:p>
            <a:r>
              <a:rPr lang="fr-BE" baseline="0" dirty="0" smtClean="0"/>
              <a:t>CLICK. Be sure to </a:t>
            </a:r>
            <a:r>
              <a:rPr lang="fr-BE" baseline="0" dirty="0" err="1" smtClean="0"/>
              <a:t>choose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Member</a:t>
            </a:r>
            <a:r>
              <a:rPr lang="fr-BE" baseline="0" dirty="0" smtClean="0"/>
              <a:t> State </a:t>
            </a:r>
            <a:r>
              <a:rPr lang="fr-BE" baseline="0" dirty="0" err="1" smtClean="0"/>
              <a:t>where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project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implemented</a:t>
            </a:r>
            <a:r>
              <a:rPr lang="fr-BE" baseline="0" dirty="0" smtClean="0"/>
              <a:t>. This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an </a:t>
            </a:r>
            <a:r>
              <a:rPr lang="fr-BE" baseline="0" dirty="0" err="1" smtClean="0"/>
              <a:t>eligibilty</a:t>
            </a:r>
            <a:r>
              <a:rPr lang="fr-BE" baseline="0" dirty="0" smtClean="0"/>
              <a:t> condition (</a:t>
            </a:r>
            <a:r>
              <a:rPr lang="fr-BE" baseline="0" dirty="0" err="1" smtClean="0"/>
              <a:t>only</a:t>
            </a:r>
            <a:r>
              <a:rPr lang="fr-BE" baseline="0" dirty="0" smtClean="0"/>
              <a:t> EU + </a:t>
            </a:r>
            <a:r>
              <a:rPr lang="fr-BE" baseline="0" dirty="0" err="1" smtClean="0"/>
              <a:t>Iceland</a:t>
            </a:r>
            <a:r>
              <a:rPr lang="fr-BE" baseline="0" dirty="0" smtClean="0"/>
              <a:t> + </a:t>
            </a:r>
            <a:r>
              <a:rPr lang="fr-BE" baseline="0" dirty="0" err="1" smtClean="0"/>
              <a:t>Norway</a:t>
            </a:r>
            <a:r>
              <a:rPr lang="fr-BE" baseline="0" dirty="0" smtClean="0"/>
              <a:t>). </a:t>
            </a:r>
            <a:r>
              <a:rPr lang="fr-BE" i="1" baseline="0" dirty="0" smtClean="0"/>
              <a:t>(I note </a:t>
            </a:r>
            <a:r>
              <a:rPr lang="fr-BE" i="1" baseline="0" dirty="0" err="1" smtClean="0"/>
              <a:t>that</a:t>
            </a:r>
            <a:r>
              <a:rPr lang="fr-BE" i="1" baseline="0" dirty="0" smtClean="0"/>
              <a:t> Associated countries </a:t>
            </a:r>
            <a:r>
              <a:rPr lang="fr-BE" i="1" baseline="0" dirty="0" err="1" smtClean="0"/>
              <a:t>appear</a:t>
            </a:r>
            <a:r>
              <a:rPr lang="fr-BE" i="1" baseline="0" dirty="0" smtClean="0"/>
              <a:t> in the section but </a:t>
            </a:r>
            <a:r>
              <a:rPr lang="fr-BE" i="1" baseline="0" dirty="0" err="1" smtClean="0"/>
              <a:t>only</a:t>
            </a:r>
            <a:r>
              <a:rPr lang="fr-BE" i="1" baseline="0" dirty="0" smtClean="0"/>
              <a:t> in the </a:t>
            </a:r>
            <a:r>
              <a:rPr lang="fr-BE" i="1" baseline="0" dirty="0" err="1" smtClean="0"/>
              <a:t>title</a:t>
            </a:r>
            <a:r>
              <a:rPr lang="fr-BE" i="1" baseline="0" dirty="0" smtClean="0"/>
              <a:t> and the countries are not </a:t>
            </a:r>
            <a:r>
              <a:rPr lang="fr-BE" i="1" baseline="0" dirty="0" err="1" smtClean="0"/>
              <a:t>available</a:t>
            </a:r>
            <a:r>
              <a:rPr lang="fr-BE" i="1" baseline="0" dirty="0" smtClean="0"/>
              <a:t> in the </a:t>
            </a:r>
            <a:r>
              <a:rPr lang="fr-BE" i="1" baseline="0" dirty="0" err="1" smtClean="0"/>
              <a:t>list-will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try</a:t>
            </a:r>
            <a:r>
              <a:rPr lang="fr-BE" i="1" baseline="0" dirty="0" smtClean="0"/>
              <a:t> to </a:t>
            </a:r>
            <a:r>
              <a:rPr lang="fr-BE" i="1" baseline="0" dirty="0" err="1" smtClean="0"/>
              <a:t>remove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this</a:t>
            </a:r>
            <a:r>
              <a:rPr lang="fr-BE" i="1" baseline="0" dirty="0" smtClean="0"/>
              <a:t>). </a:t>
            </a:r>
          </a:p>
          <a:p>
            <a:r>
              <a:rPr lang="fr-BE" baseline="0" dirty="0" smtClean="0"/>
              <a:t>CLICK. Click on « </a:t>
            </a:r>
            <a:r>
              <a:rPr lang="fr-BE" baseline="0" dirty="0" err="1" smtClean="0"/>
              <a:t>Validate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Form</a:t>
            </a:r>
            <a:r>
              <a:rPr lang="fr-BE" baseline="0" dirty="0" smtClean="0"/>
              <a:t> » to </a:t>
            </a:r>
            <a:r>
              <a:rPr lang="fr-BE" baseline="0" dirty="0" err="1" smtClean="0"/>
              <a:t>see</a:t>
            </a:r>
            <a:r>
              <a:rPr lang="fr-BE" baseline="0" dirty="0" smtClean="0"/>
              <a:t> if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have </a:t>
            </a:r>
            <a:r>
              <a:rPr lang="fr-BE" baseline="0" dirty="0" err="1" smtClean="0"/>
              <a:t>any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missing</a:t>
            </a:r>
            <a:r>
              <a:rPr lang="fr-BE" baseline="0" dirty="0" smtClean="0"/>
              <a:t> information – </a:t>
            </a:r>
            <a:r>
              <a:rPr lang="fr-BE" baseline="0" dirty="0" err="1" smtClean="0"/>
              <a:t>Errors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red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block </a:t>
            </a:r>
            <a:r>
              <a:rPr lang="fr-BE" baseline="0" dirty="0" err="1" smtClean="0"/>
              <a:t>submission</a:t>
            </a:r>
            <a:r>
              <a:rPr lang="fr-BE" baseline="0" dirty="0" smtClean="0"/>
              <a:t> and must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remedied</a:t>
            </a:r>
            <a:r>
              <a:rPr lang="fr-BE" baseline="0" dirty="0" smtClean="0"/>
              <a:t>, Warnings in orange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not block </a:t>
            </a:r>
            <a:r>
              <a:rPr lang="fr-BE" baseline="0" dirty="0" err="1" smtClean="0"/>
              <a:t>submission</a:t>
            </a:r>
            <a:r>
              <a:rPr lang="fr-BE" baseline="0" dirty="0" smtClean="0"/>
              <a:t>, but </a:t>
            </a:r>
            <a:r>
              <a:rPr lang="fr-BE" baseline="0" dirty="0" err="1" smtClean="0"/>
              <a:t>might</a:t>
            </a:r>
            <a:r>
              <a:rPr lang="fr-BE" baseline="0" dirty="0" smtClean="0"/>
              <a:t> cause </a:t>
            </a:r>
            <a:r>
              <a:rPr lang="fr-BE" baseline="0" dirty="0" err="1" smtClean="0"/>
              <a:t>eligibility</a:t>
            </a:r>
            <a:r>
              <a:rPr lang="fr-BE" baseline="0" dirty="0" smtClean="0"/>
              <a:t> issues, </a:t>
            </a:r>
            <a:r>
              <a:rPr lang="fr-BE" baseline="0" dirty="0" err="1" smtClean="0"/>
              <a:t>so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recommended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clear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too</a:t>
            </a:r>
            <a:r>
              <a:rPr lang="fr-BE" baseline="0" dirty="0" smtClean="0"/>
              <a:t>. 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47BEE-4866-44FB-A088-E87D4B4FA55F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0700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When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everything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completed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submit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proposal</a:t>
            </a:r>
            <a:r>
              <a:rPr lang="fr-BE" baseline="0" dirty="0" smtClean="0"/>
              <a:t>. </a:t>
            </a:r>
          </a:p>
          <a:p>
            <a:r>
              <a:rPr lang="fr-BE" baseline="0" dirty="0" smtClean="0"/>
              <a:t>If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have </a:t>
            </a:r>
            <a:r>
              <a:rPr lang="fr-BE" baseline="0" dirty="0" err="1" smtClean="0"/>
              <a:t>any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error</a:t>
            </a:r>
            <a:r>
              <a:rPr lang="fr-BE" baseline="0" dirty="0" smtClean="0"/>
              <a:t> conditions (not </a:t>
            </a:r>
            <a:r>
              <a:rPr lang="fr-BE" baseline="0" dirty="0" err="1" smtClean="0"/>
              <a:t>having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ticked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declaration</a:t>
            </a:r>
            <a:r>
              <a:rPr lang="fr-BE" baseline="0" dirty="0" smtClean="0"/>
              <a:t>; not </a:t>
            </a:r>
            <a:r>
              <a:rPr lang="fr-BE" baseline="0" dirty="0" err="1" smtClean="0"/>
              <a:t>having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uploaded</a:t>
            </a:r>
            <a:r>
              <a:rPr lang="fr-BE" baseline="0" dirty="0" smtClean="0"/>
              <a:t> the part B)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get</a:t>
            </a:r>
            <a:r>
              <a:rPr lang="fr-BE" baseline="0" dirty="0" smtClean="0"/>
              <a:t> a pop-up and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not </a:t>
            </a:r>
            <a:r>
              <a:rPr lang="fr-BE" baseline="0" dirty="0" err="1" smtClean="0"/>
              <a:t>submit</a:t>
            </a:r>
            <a:r>
              <a:rPr lang="fr-BE" baseline="0" dirty="0" smtClean="0"/>
              <a:t> – click the links to go </a:t>
            </a:r>
            <a:r>
              <a:rPr lang="fr-BE" baseline="0" dirty="0" err="1" smtClean="0"/>
              <a:t>directly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into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form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resolve</a:t>
            </a:r>
            <a:r>
              <a:rPr lang="fr-BE" baseline="0" dirty="0" smtClean="0"/>
              <a:t>. </a:t>
            </a:r>
          </a:p>
          <a:p>
            <a:r>
              <a:rPr lang="fr-BE" baseline="0" dirty="0" smtClean="0"/>
              <a:t>CLICK. </a:t>
            </a:r>
            <a:r>
              <a:rPr lang="fr-BE" baseline="0" dirty="0" err="1" smtClean="0"/>
              <a:t>When</a:t>
            </a:r>
            <a:r>
              <a:rPr lang="fr-BE" baseline="0" dirty="0" smtClean="0"/>
              <a:t> all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fine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shows as on the </a:t>
            </a:r>
            <a:r>
              <a:rPr lang="fr-BE" baseline="0" dirty="0" err="1" smtClean="0"/>
              <a:t>screen</a:t>
            </a:r>
            <a:r>
              <a:rPr lang="fr-BE" baseline="0" dirty="0" smtClean="0"/>
              <a:t>. </a:t>
            </a:r>
          </a:p>
          <a:p>
            <a:r>
              <a:rPr lang="fr-BE" baseline="0" dirty="0" smtClean="0"/>
              <a:t>CLICK. </a:t>
            </a:r>
            <a:r>
              <a:rPr lang="fr-BE" baseline="0" dirty="0" err="1" smtClean="0"/>
              <a:t>When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submitted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receive</a:t>
            </a:r>
            <a:r>
              <a:rPr lang="fr-BE" baseline="0" dirty="0" smtClean="0"/>
              <a:t> a confirmation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a « </a:t>
            </a:r>
            <a:r>
              <a:rPr lang="fr-BE" baseline="0" dirty="0" err="1" smtClean="0"/>
              <a:t>project</a:t>
            </a:r>
            <a:r>
              <a:rPr lang="fr-BE" baseline="0" dirty="0" smtClean="0"/>
              <a:t> ID ». </a:t>
            </a:r>
          </a:p>
          <a:p>
            <a:r>
              <a:rPr lang="fr-BE" baseline="0" dirty="0" smtClean="0"/>
              <a:t>CLICK. This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not </a:t>
            </a:r>
            <a:r>
              <a:rPr lang="fr-BE" baseline="0" dirty="0" err="1" smtClean="0"/>
              <a:t>actually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project</a:t>
            </a:r>
            <a:r>
              <a:rPr lang="fr-BE" baseline="0" dirty="0" smtClean="0"/>
              <a:t> at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stage. </a:t>
            </a:r>
            <a:br>
              <a:rPr lang="fr-BE" baseline="0" dirty="0" smtClean="0"/>
            </a:br>
            <a:r>
              <a:rPr lang="fr-BE" baseline="0" dirty="0" smtClean="0"/>
              <a:t>CLICK. But the </a:t>
            </a:r>
            <a:r>
              <a:rPr lang="fr-BE" baseline="0" dirty="0" err="1" smtClean="0"/>
              <a:t>number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retained</a:t>
            </a:r>
            <a:r>
              <a:rPr lang="fr-BE" baseline="0" dirty="0" smtClean="0"/>
              <a:t> if the </a:t>
            </a:r>
            <a:r>
              <a:rPr lang="fr-BE" baseline="0" dirty="0" err="1" smtClean="0"/>
              <a:t>proposal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goes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forward</a:t>
            </a:r>
            <a:r>
              <a:rPr lang="fr-BE" baseline="0" dirty="0" smtClean="0"/>
              <a:t>. </a:t>
            </a:r>
          </a:p>
          <a:p>
            <a:r>
              <a:rPr lang="fr-BE" baseline="0" dirty="0" smtClean="0"/>
              <a:t>For the second stage, the </a:t>
            </a:r>
            <a:r>
              <a:rPr lang="fr-BE" baseline="0" dirty="0" err="1" smtClean="0"/>
              <a:t>proposals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created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the content of the 1st stage as a </a:t>
            </a:r>
            <a:r>
              <a:rPr lang="fr-BE" baseline="0" dirty="0" err="1" smtClean="0"/>
              <a:t>starting</a:t>
            </a:r>
            <a:r>
              <a:rPr lang="fr-BE" baseline="0" dirty="0" smtClean="0"/>
              <a:t> point and </a:t>
            </a:r>
            <a:r>
              <a:rPr lang="fr-BE" baseline="0" dirty="0" err="1" smtClean="0"/>
              <a:t>then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update the information. </a:t>
            </a:r>
          </a:p>
          <a:p>
            <a:r>
              <a:rPr lang="fr-BE" baseline="0" dirty="0" smtClean="0"/>
              <a:t>You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receive</a:t>
            </a:r>
            <a:r>
              <a:rPr lang="fr-BE" baseline="0" dirty="0" smtClean="0"/>
              <a:t> an email </a:t>
            </a:r>
            <a:r>
              <a:rPr lang="fr-BE" baseline="0" dirty="0" err="1" smtClean="0"/>
              <a:t>confirming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submission</a:t>
            </a:r>
            <a:r>
              <a:rPr lang="fr-BE" baseline="0" dirty="0" smtClean="0"/>
              <a:t>. </a:t>
            </a:r>
          </a:p>
          <a:p>
            <a:r>
              <a:rPr lang="fr-BE" baseline="0" dirty="0" err="1" smtClean="0"/>
              <a:t>After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submission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re-edit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proposal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resubmit</a:t>
            </a:r>
            <a:r>
              <a:rPr lang="fr-BE" baseline="0" dirty="0" smtClean="0"/>
              <a:t> as </a:t>
            </a:r>
            <a:r>
              <a:rPr lang="fr-BE" baseline="0" dirty="0" err="1" smtClean="0"/>
              <a:t>many</a:t>
            </a:r>
            <a:r>
              <a:rPr lang="fr-BE" baseline="0" dirty="0" smtClean="0"/>
              <a:t> times as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like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prior</a:t>
            </a:r>
            <a:r>
              <a:rPr lang="fr-BE" baseline="0" dirty="0" smtClean="0"/>
              <a:t> to the call deadline, note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only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submitted</a:t>
            </a:r>
            <a:r>
              <a:rPr lang="fr-BE" baseline="0" dirty="0" smtClean="0"/>
              <a:t> changes go </a:t>
            </a:r>
            <a:r>
              <a:rPr lang="fr-BE" baseline="0" dirty="0" err="1" smtClean="0"/>
              <a:t>forward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evaluation</a:t>
            </a:r>
            <a:r>
              <a:rPr lang="fr-BE" baseline="0" dirty="0" smtClean="0"/>
              <a:t>, (i.e. </a:t>
            </a:r>
            <a:r>
              <a:rPr lang="fr-BE" baseline="0" dirty="0" err="1" smtClean="0"/>
              <a:t>there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draft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proposal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changes not </a:t>
            </a:r>
            <a:r>
              <a:rPr lang="fr-BE" baseline="0" dirty="0" err="1" smtClean="0"/>
              <a:t>yet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submitted</a:t>
            </a:r>
            <a:r>
              <a:rPr lang="fr-BE" baseline="0" dirty="0" smtClean="0"/>
              <a:t>). </a:t>
            </a:r>
          </a:p>
          <a:p>
            <a:r>
              <a:rPr lang="fr-BE" baseline="0" dirty="0" smtClean="0"/>
              <a:t>You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also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download</a:t>
            </a:r>
            <a:r>
              <a:rPr lang="fr-BE" baseline="0" dirty="0" smtClean="0"/>
              <a:t> a e-</a:t>
            </a:r>
            <a:r>
              <a:rPr lang="fr-BE" baseline="0" dirty="0" err="1" smtClean="0"/>
              <a:t>signed</a:t>
            </a:r>
            <a:r>
              <a:rPr lang="fr-BE" baseline="0" dirty="0" smtClean="0"/>
              <a:t> copy of the </a:t>
            </a:r>
            <a:r>
              <a:rPr lang="fr-BE" baseline="0" dirty="0" err="1" smtClean="0"/>
              <a:t>proposal</a:t>
            </a:r>
            <a:r>
              <a:rPr lang="fr-BE" baseline="0" dirty="0" smtClean="0"/>
              <a:t>, and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withdraw</a:t>
            </a:r>
            <a:r>
              <a:rPr lang="fr-BE" baseline="0" dirty="0" smtClean="0"/>
              <a:t> the application at </a:t>
            </a:r>
            <a:r>
              <a:rPr lang="fr-BE" baseline="0" dirty="0" err="1" smtClean="0"/>
              <a:t>any</a:t>
            </a:r>
            <a:r>
              <a:rPr lang="fr-BE" baseline="0" dirty="0" smtClean="0"/>
              <a:t> time </a:t>
            </a:r>
            <a:r>
              <a:rPr lang="fr-BE" baseline="0" dirty="0" err="1" smtClean="0"/>
              <a:t>prior</a:t>
            </a:r>
            <a:r>
              <a:rPr lang="fr-BE" baseline="0" dirty="0" smtClean="0"/>
              <a:t> to the call deadline</a:t>
            </a:r>
          </a:p>
          <a:p>
            <a:r>
              <a:rPr lang="fr-BE" baseline="0" dirty="0" err="1" smtClean="0"/>
              <a:t>After</a:t>
            </a:r>
            <a:r>
              <a:rPr lang="fr-BE" baseline="0" dirty="0" smtClean="0"/>
              <a:t> the call deadline, the </a:t>
            </a:r>
            <a:r>
              <a:rPr lang="fr-BE" baseline="0" dirty="0" err="1" smtClean="0"/>
              <a:t>submit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button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no longer </a:t>
            </a:r>
            <a:r>
              <a:rPr lang="fr-BE" baseline="0" dirty="0" err="1" smtClean="0"/>
              <a:t>available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late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submission</a:t>
            </a:r>
            <a:r>
              <a:rPr lang="fr-BE" baseline="0" dirty="0" smtClean="0"/>
              <a:t> are not </a:t>
            </a:r>
            <a:r>
              <a:rPr lang="fr-BE" baseline="0" dirty="0" err="1" smtClean="0"/>
              <a:t>accepted</a:t>
            </a:r>
            <a:r>
              <a:rPr lang="fr-BE" baseline="0" dirty="0" smtClean="0"/>
              <a:t>. DON’T SUBMIT AT THE LAST MOMENT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47BEE-4866-44FB-A088-E87D4B4FA55F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5496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Return to </a:t>
            </a:r>
            <a:r>
              <a:rPr lang="fr-BE" dirty="0" err="1" smtClean="0"/>
              <a:t>your</a:t>
            </a:r>
            <a:r>
              <a:rPr lang="fr-BE" dirty="0" smtClean="0"/>
              <a:t> </a:t>
            </a:r>
            <a:r>
              <a:rPr lang="fr-BE" dirty="0" err="1" smtClean="0"/>
              <a:t>proposal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the </a:t>
            </a:r>
            <a:r>
              <a:rPr lang="fr-BE" dirty="0" err="1" smtClean="0"/>
              <a:t>My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Proposals</a:t>
            </a:r>
            <a:r>
              <a:rPr lang="fr-BE" baseline="0" dirty="0" smtClean="0"/>
              <a:t> TAB on F&amp;TP,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need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logged</a:t>
            </a:r>
            <a:r>
              <a:rPr lang="fr-BE" baseline="0" dirty="0" smtClean="0"/>
              <a:t>-in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the correct EU Login </a:t>
            </a:r>
            <a:r>
              <a:rPr lang="fr-BE" baseline="0" dirty="0" err="1" smtClean="0"/>
              <a:t>account</a:t>
            </a:r>
            <a:r>
              <a:rPr lang="fr-BE" baseline="0" dirty="0" smtClean="0"/>
              <a:t> for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. </a:t>
            </a:r>
            <a:br>
              <a:rPr lang="fr-BE" baseline="0" dirty="0" smtClean="0"/>
            </a:br>
            <a:r>
              <a:rPr lang="fr-BE" baseline="0" dirty="0" smtClean="0"/>
              <a:t>CLICK. Go on actions to </a:t>
            </a:r>
            <a:r>
              <a:rPr lang="fr-BE" baseline="0" dirty="0" err="1" smtClean="0"/>
              <a:t>reopen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proposal</a:t>
            </a:r>
            <a:r>
              <a:rPr lang="fr-BE" baseline="0" dirty="0" smtClean="0"/>
              <a:t>. 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47BEE-4866-44FB-A088-E87D4B4FA55F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8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If </a:t>
            </a:r>
            <a:r>
              <a:rPr lang="fr-BE" dirty="0" err="1" smtClean="0"/>
              <a:t>you</a:t>
            </a:r>
            <a:r>
              <a:rPr lang="fr-BE" dirty="0" smtClean="0"/>
              <a:t> </a:t>
            </a:r>
            <a:r>
              <a:rPr lang="fr-BE" dirty="0" err="1" smtClean="0"/>
              <a:t>need</a:t>
            </a:r>
            <a:r>
              <a:rPr lang="fr-BE" dirty="0" smtClean="0"/>
              <a:t> help… </a:t>
            </a:r>
            <a:r>
              <a:rPr lang="fr-BE" dirty="0" err="1" smtClean="0"/>
              <a:t>Again</a:t>
            </a:r>
            <a:r>
              <a:rPr lang="fr-BE" dirty="0" smtClean="0"/>
              <a:t>,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recommened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reading</a:t>
            </a:r>
            <a:r>
              <a:rPr lang="fr-BE" baseline="0" dirty="0" smtClean="0"/>
              <a:t> the « How to </a:t>
            </a:r>
            <a:r>
              <a:rPr lang="fr-BE" baseline="0" dirty="0" err="1" smtClean="0"/>
              <a:t>Participate</a:t>
            </a:r>
            <a:r>
              <a:rPr lang="fr-BE" baseline="0" dirty="0" smtClean="0"/>
              <a:t> » section on F&amp;TP – </a:t>
            </a:r>
            <a:r>
              <a:rPr lang="fr-BE" baseline="0" dirty="0" err="1" smtClean="0"/>
              <a:t>there’s</a:t>
            </a:r>
            <a:r>
              <a:rPr lang="fr-BE" baseline="0" dirty="0" smtClean="0"/>
              <a:t> a lot of information </a:t>
            </a:r>
            <a:r>
              <a:rPr lang="fr-BE" baseline="0" dirty="0" err="1" smtClean="0"/>
              <a:t>there</a:t>
            </a:r>
            <a:endParaRPr lang="fr-BE" baseline="0" dirty="0" smtClean="0"/>
          </a:p>
          <a:p>
            <a:r>
              <a:rPr lang="fr-BE" baseline="0" dirty="0" err="1" smtClean="0"/>
              <a:t>Failing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ask</a:t>
            </a:r>
            <a:r>
              <a:rPr lang="fr-BE" baseline="0" dirty="0" smtClean="0"/>
              <a:t> a business question via the « Support » section - 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sure to select Innovation </a:t>
            </a:r>
            <a:r>
              <a:rPr lang="fr-BE" baseline="0" dirty="0" err="1" smtClean="0"/>
              <a:t>Fund</a:t>
            </a:r>
            <a:r>
              <a:rPr lang="fr-BE" baseline="0" dirty="0" smtClean="0"/>
              <a:t> as the programme </a:t>
            </a:r>
            <a:r>
              <a:rPr lang="fr-BE" baseline="0" dirty="0" err="1" smtClean="0"/>
              <a:t>so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request</a:t>
            </a:r>
            <a:r>
              <a:rPr lang="fr-BE" baseline="0" dirty="0" smtClean="0"/>
              <a:t> routes to the right people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baseline="0" dirty="0" smtClean="0"/>
              <a:t>CLICK. You  have the Innovation </a:t>
            </a:r>
            <a:r>
              <a:rPr lang="fr-BE" baseline="0" dirty="0" err="1" smtClean="0"/>
              <a:t>Fund</a:t>
            </a:r>
            <a:r>
              <a:rPr lang="fr-BE" baseline="0" dirty="0" smtClean="0"/>
              <a:t> helpdesk for questions </a:t>
            </a:r>
            <a:r>
              <a:rPr lang="fr-BE" baseline="0" dirty="0" err="1" smtClean="0"/>
              <a:t>related</a:t>
            </a:r>
            <a:r>
              <a:rPr lang="fr-BE" baseline="0" dirty="0" smtClean="0"/>
              <a:t> to the call. </a:t>
            </a:r>
            <a:r>
              <a:rPr lang="fr-BE" baseline="0" dirty="0" err="1" smtClean="0"/>
              <a:t>These</a:t>
            </a:r>
            <a:r>
              <a:rPr lang="fr-BE" baseline="0" dirty="0" smtClean="0"/>
              <a:t> questions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reach</a:t>
            </a:r>
            <a:r>
              <a:rPr lang="fr-BE" baseline="0" dirty="0" smtClean="0"/>
              <a:t> INEA. </a:t>
            </a:r>
            <a:r>
              <a:rPr lang="fr-BE" i="1" baseline="0" dirty="0" err="1" smtClean="0"/>
              <a:t>These</a:t>
            </a:r>
            <a:r>
              <a:rPr lang="fr-BE" i="1" baseline="0" dirty="0" smtClean="0"/>
              <a:t> questions are for instance </a:t>
            </a:r>
            <a:r>
              <a:rPr lang="fr-BE" i="1" baseline="0" dirty="0" err="1" smtClean="0"/>
              <a:t>explanation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related</a:t>
            </a:r>
            <a:r>
              <a:rPr lang="fr-BE" i="1" baseline="0" dirty="0" smtClean="0"/>
              <a:t> to the call </a:t>
            </a:r>
            <a:r>
              <a:rPr lang="fr-BE" i="1" baseline="0" dirty="0" err="1" smtClean="0"/>
              <a:t>text</a:t>
            </a:r>
            <a:r>
              <a:rPr lang="fr-BE" i="1" baseline="0" dirty="0" smtClean="0"/>
              <a:t>; to the </a:t>
            </a:r>
            <a:r>
              <a:rPr lang="fr-BE" i="1" baseline="0" dirty="0" err="1" smtClean="0"/>
              <a:t>rules</a:t>
            </a:r>
            <a:r>
              <a:rPr lang="fr-BE" i="1" baseline="0" dirty="0" smtClean="0"/>
              <a:t> applicable. Attention, </a:t>
            </a:r>
            <a:r>
              <a:rPr lang="fr-BE" i="1" baseline="0" dirty="0" err="1" smtClean="0"/>
              <a:t>we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cannot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advice</a:t>
            </a:r>
            <a:r>
              <a:rPr lang="fr-BE" i="1" baseline="0" dirty="0" smtClean="0"/>
              <a:t> on the </a:t>
            </a:r>
            <a:r>
              <a:rPr lang="fr-BE" i="1" baseline="0" dirty="0" err="1" smtClean="0"/>
              <a:t>project</a:t>
            </a:r>
            <a:r>
              <a:rPr lang="fr-BE" i="1" baseline="0" dirty="0" smtClean="0"/>
              <a:t> content or </a:t>
            </a:r>
            <a:r>
              <a:rPr lang="fr-BE" i="1" baseline="0" dirty="0" err="1" smtClean="0"/>
              <a:t>approach</a:t>
            </a:r>
            <a:r>
              <a:rPr lang="fr-BE" i="1" baseline="0" dirty="0" smtClean="0"/>
              <a:t>!! If questions </a:t>
            </a:r>
            <a:r>
              <a:rPr lang="fr-BE" i="1" baseline="0" dirty="0" err="1" smtClean="0"/>
              <a:t>here</a:t>
            </a:r>
            <a:r>
              <a:rPr lang="fr-BE" i="1" baseline="0" dirty="0" smtClean="0"/>
              <a:t> are of </a:t>
            </a:r>
            <a:r>
              <a:rPr lang="fr-BE" i="1" baseline="0" dirty="0" err="1" smtClean="0"/>
              <a:t>general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interest</a:t>
            </a:r>
            <a:r>
              <a:rPr lang="fr-BE" i="1" baseline="0" dirty="0" smtClean="0"/>
              <a:t> for all </a:t>
            </a:r>
            <a:r>
              <a:rPr lang="fr-BE" i="1" baseline="0" dirty="0" err="1" smtClean="0"/>
              <a:t>applicants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they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will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be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turned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into</a:t>
            </a:r>
            <a:r>
              <a:rPr lang="fr-BE" i="1" baseline="0" dirty="0" smtClean="0"/>
              <a:t> an FAQ and </a:t>
            </a:r>
            <a:r>
              <a:rPr lang="fr-BE" i="1" baseline="0" dirty="0" err="1" smtClean="0"/>
              <a:t>published</a:t>
            </a:r>
            <a:r>
              <a:rPr lang="fr-BE" i="1" baseline="0" dirty="0" smtClean="0"/>
              <a:t> on the </a:t>
            </a:r>
            <a:r>
              <a:rPr lang="fr-BE" i="1" baseline="0" dirty="0" err="1" smtClean="0"/>
              <a:t>funding</a:t>
            </a:r>
            <a:r>
              <a:rPr lang="fr-BE" i="1" baseline="0" dirty="0" smtClean="0"/>
              <a:t> tender. </a:t>
            </a:r>
            <a:r>
              <a:rPr lang="fr-BE" i="1" baseline="0" dirty="0" err="1" smtClean="0"/>
              <a:t>Remember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that</a:t>
            </a:r>
            <a:r>
              <a:rPr lang="fr-BE" i="1" baseline="0" dirty="0" smtClean="0"/>
              <a:t> the </a:t>
            </a:r>
            <a:r>
              <a:rPr lang="fr-BE" i="1" baseline="0" dirty="0" err="1" smtClean="0"/>
              <a:t>FAQs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can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be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found</a:t>
            </a:r>
            <a:r>
              <a:rPr lang="fr-BE" i="1" baseline="0" dirty="0" smtClean="0"/>
              <a:t> in the call page at the </a:t>
            </a:r>
            <a:r>
              <a:rPr lang="fr-BE" i="1" baseline="0" dirty="0" err="1" smtClean="0"/>
              <a:t>bottom</a:t>
            </a:r>
            <a:r>
              <a:rPr lang="fr-BE" i="1" baseline="0" dirty="0" smtClean="0"/>
              <a:t> of the page.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baseline="0" dirty="0" smtClean="0"/>
              <a:t>CLICK. For </a:t>
            </a:r>
            <a:r>
              <a:rPr lang="fr-BE" baseline="0" dirty="0" err="1" smtClean="0"/>
              <a:t>technical</a:t>
            </a:r>
            <a:r>
              <a:rPr lang="fr-BE" baseline="0" dirty="0" smtClean="0"/>
              <a:t>/IT </a:t>
            </a:r>
            <a:r>
              <a:rPr lang="fr-BE" baseline="0" dirty="0" err="1" smtClean="0"/>
              <a:t>matters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have a </a:t>
            </a:r>
            <a:r>
              <a:rPr lang="fr-BE" baseline="0" dirty="0" err="1" smtClean="0"/>
              <a:t>dedicated</a:t>
            </a:r>
            <a:r>
              <a:rPr lang="fr-BE" baseline="0" dirty="0" smtClean="0"/>
              <a:t> support service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available</a:t>
            </a:r>
            <a:r>
              <a:rPr lang="fr-BE" baseline="0" dirty="0" smtClean="0"/>
              <a:t> on business </a:t>
            </a:r>
            <a:r>
              <a:rPr lang="fr-BE" baseline="0" dirty="0" err="1" smtClean="0"/>
              <a:t>days</a:t>
            </a:r>
            <a:r>
              <a:rPr lang="fr-BE" baseline="0" dirty="0" smtClean="0"/>
              <a:t> 8:00 to 20:00 – the email </a:t>
            </a:r>
            <a:r>
              <a:rPr lang="fr-BE" baseline="0" dirty="0" err="1" smtClean="0"/>
              <a:t>address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telephone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number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at the foot of </a:t>
            </a:r>
            <a:r>
              <a:rPr lang="fr-BE" baseline="0" dirty="0" err="1" smtClean="0"/>
              <a:t>every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screen</a:t>
            </a:r>
            <a:r>
              <a:rPr lang="fr-BE" baseline="0" dirty="0" smtClean="0"/>
              <a:t> in the </a:t>
            </a:r>
            <a:r>
              <a:rPr lang="fr-BE" baseline="0" dirty="0" err="1" smtClean="0"/>
              <a:t>submission</a:t>
            </a:r>
            <a:r>
              <a:rPr lang="fr-BE" baseline="0" dirty="0" smtClean="0"/>
              <a:t> system – </a:t>
            </a:r>
            <a:r>
              <a:rPr lang="fr-BE" baseline="0" dirty="0" err="1" smtClean="0"/>
              <a:t>they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nice</a:t>
            </a:r>
            <a:r>
              <a:rPr lang="fr-BE" baseline="0" dirty="0" smtClean="0"/>
              <a:t> people and have </a:t>
            </a:r>
            <a:r>
              <a:rPr lang="fr-BE" baseline="0" dirty="0" err="1" smtClean="0"/>
              <a:t>heard</a:t>
            </a:r>
            <a:r>
              <a:rPr lang="fr-BE" baseline="0" dirty="0" smtClean="0"/>
              <a:t> all the </a:t>
            </a:r>
            <a:r>
              <a:rPr lang="fr-BE" baseline="0" dirty="0" err="1" smtClean="0"/>
              <a:t>problems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before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don’t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hesitate</a:t>
            </a:r>
            <a:r>
              <a:rPr lang="fr-BE" baseline="0" dirty="0" smtClean="0"/>
              <a:t> to contact </a:t>
            </a:r>
            <a:r>
              <a:rPr lang="fr-BE" baseline="0" dirty="0" err="1" smtClean="0"/>
              <a:t>them</a:t>
            </a:r>
            <a:r>
              <a:rPr lang="fr-BE" baseline="0" dirty="0" smtClean="0"/>
              <a:t> if </a:t>
            </a:r>
            <a:r>
              <a:rPr lang="fr-BE" baseline="0" dirty="0" err="1" smtClean="0"/>
              <a:t>you’re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stuck</a:t>
            </a:r>
            <a:r>
              <a:rPr lang="fr-BE" baseline="0" dirty="0" smtClean="0"/>
              <a:t>, if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have </a:t>
            </a:r>
            <a:r>
              <a:rPr lang="fr-BE" baseline="0" dirty="0" err="1" smtClean="0"/>
              <a:t>problems</a:t>
            </a:r>
            <a:r>
              <a:rPr lang="fr-BE" baseline="0" dirty="0" smtClean="0"/>
              <a:t> on the </a:t>
            </a:r>
            <a:r>
              <a:rPr lang="fr-BE" baseline="0" dirty="0" err="1" smtClean="0"/>
              <a:t>day</a:t>
            </a:r>
            <a:r>
              <a:rPr lang="fr-BE" baseline="0" dirty="0" smtClean="0"/>
              <a:t> of the deadline, </a:t>
            </a:r>
            <a:r>
              <a:rPr lang="fr-BE" baseline="0" dirty="0" err="1" smtClean="0"/>
              <a:t>then</a:t>
            </a:r>
            <a:r>
              <a:rPr lang="fr-BE" baseline="0" dirty="0" smtClean="0"/>
              <a:t> call </a:t>
            </a:r>
            <a:r>
              <a:rPr lang="fr-BE" baseline="0" dirty="0" err="1" smtClean="0"/>
              <a:t>them</a:t>
            </a:r>
            <a:r>
              <a:rPr lang="fr-BE" baseline="0" dirty="0" smtClean="0"/>
              <a:t>.</a:t>
            </a:r>
            <a:r>
              <a:rPr lang="fr-BE" i="1" baseline="0" dirty="0" smtClean="0"/>
              <a:t> If </a:t>
            </a:r>
            <a:r>
              <a:rPr lang="fr-BE" i="1" baseline="0" dirty="0" err="1" smtClean="0"/>
              <a:t>you</a:t>
            </a:r>
            <a:r>
              <a:rPr lang="fr-BE" i="1" baseline="0" dirty="0" smtClean="0"/>
              <a:t> have a </a:t>
            </a:r>
            <a:r>
              <a:rPr lang="fr-BE" i="1" baseline="0" dirty="0" err="1" smtClean="0"/>
              <a:t>problem</a:t>
            </a:r>
            <a:r>
              <a:rPr lang="fr-BE" i="1" baseline="0" dirty="0" smtClean="0"/>
              <a:t> to encode information in the part A; to </a:t>
            </a:r>
            <a:r>
              <a:rPr lang="fr-BE" i="1" baseline="0" dirty="0" err="1" smtClean="0"/>
              <a:t>upload</a:t>
            </a:r>
            <a:r>
              <a:rPr lang="fr-BE" i="1" baseline="0" dirty="0" smtClean="0"/>
              <a:t> a document; to </a:t>
            </a:r>
            <a:r>
              <a:rPr lang="fr-BE" i="1" baseline="0" dirty="0" err="1" smtClean="0"/>
              <a:t>find</a:t>
            </a:r>
            <a:r>
              <a:rPr lang="fr-BE" i="1" baseline="0" dirty="0" smtClean="0"/>
              <a:t> the right </a:t>
            </a:r>
            <a:r>
              <a:rPr lang="fr-BE" i="1" baseline="0" dirty="0" err="1" smtClean="0"/>
              <a:t>template</a:t>
            </a:r>
            <a:r>
              <a:rPr lang="fr-BE" i="1" baseline="0" dirty="0" smtClean="0"/>
              <a:t>, </a:t>
            </a:r>
            <a:r>
              <a:rPr lang="fr-BE" i="1" baseline="0" dirty="0" err="1" smtClean="0"/>
              <a:t>etc</a:t>
            </a:r>
            <a:r>
              <a:rPr lang="fr-BE" i="1" baseline="0" dirty="0" smtClean="0"/>
              <a:t>, </a:t>
            </a:r>
            <a:r>
              <a:rPr lang="fr-BE" i="1" baseline="0" dirty="0" err="1" smtClean="0"/>
              <a:t>this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is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where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you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should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ask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your</a:t>
            </a:r>
            <a:r>
              <a:rPr lang="fr-BE" i="1" baseline="0" dirty="0" smtClean="0"/>
              <a:t> question.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BE" baseline="0" dirty="0" smtClean="0"/>
          </a:p>
          <a:p>
            <a:r>
              <a:rPr lang="fr-BE" baseline="0" dirty="0" smtClean="0"/>
              <a:t>To </a:t>
            </a:r>
            <a:r>
              <a:rPr lang="fr-BE" baseline="0" dirty="0" err="1" smtClean="0"/>
              <a:t>conclude</a:t>
            </a:r>
            <a:r>
              <a:rPr lang="fr-BE" baseline="0" dirty="0" smtClean="0"/>
              <a:t>: </a:t>
            </a:r>
            <a:r>
              <a:rPr lang="fr-BE" baseline="0" dirty="0" err="1" smtClean="0"/>
              <a:t>robust</a:t>
            </a:r>
            <a:r>
              <a:rPr lang="fr-BE" baseline="0" dirty="0" smtClean="0"/>
              <a:t> IT </a:t>
            </a:r>
            <a:r>
              <a:rPr lang="fr-BE" baseline="0" dirty="0" err="1" smtClean="0"/>
              <a:t>tool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good guidance and help online. </a:t>
            </a:r>
            <a:r>
              <a:rPr lang="fr-BE" baseline="0" dirty="0" err="1" smtClean="0"/>
              <a:t>Maybe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seems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complicated</a:t>
            </a:r>
            <a:r>
              <a:rPr lang="fr-BE" baseline="0" dirty="0" smtClean="0"/>
              <a:t> but </a:t>
            </a:r>
            <a:r>
              <a:rPr lang="fr-BE" baseline="0" dirty="0" err="1" smtClean="0"/>
              <a:t>fairly</a:t>
            </a:r>
            <a:r>
              <a:rPr lang="fr-BE" baseline="0" dirty="0" smtClean="0"/>
              <a:t> intuitive </a:t>
            </a:r>
            <a:r>
              <a:rPr lang="fr-BE" baseline="0" dirty="0" err="1" smtClean="0"/>
              <a:t>when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doing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. Encouragements are to test the </a:t>
            </a:r>
            <a:r>
              <a:rPr lang="fr-BE" baseline="0" dirty="0" err="1" smtClean="0"/>
              <a:t>tool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start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preparing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your</a:t>
            </a:r>
            <a:r>
              <a:rPr lang="fr-BE" baseline="0" dirty="0" smtClean="0"/>
              <a:t> application as </a:t>
            </a:r>
            <a:r>
              <a:rPr lang="fr-BE" baseline="0" dirty="0" err="1" smtClean="0"/>
              <a:t>soon</a:t>
            </a:r>
            <a:r>
              <a:rPr lang="fr-BE" baseline="0" dirty="0" smtClean="0"/>
              <a:t> as possible. </a:t>
            </a:r>
          </a:p>
          <a:p>
            <a:endParaRPr lang="fr-BE" baseline="0" dirty="0" smtClean="0"/>
          </a:p>
          <a:p>
            <a:r>
              <a:rPr lang="fr-BE" baseline="0" dirty="0" err="1" smtClean="0"/>
              <a:t>Now</a:t>
            </a:r>
            <a:r>
              <a:rPr lang="fr-BE" baseline="0" dirty="0" smtClean="0"/>
              <a:t> DG CLIMA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go in more </a:t>
            </a:r>
            <a:r>
              <a:rPr lang="fr-BE" baseline="0" dirty="0" err="1" smtClean="0"/>
              <a:t>details</a:t>
            </a:r>
            <a:r>
              <a:rPr lang="fr-BE" baseline="0" dirty="0" smtClean="0"/>
              <a:t> in the part B of the application. </a:t>
            </a:r>
          </a:p>
          <a:p>
            <a:endParaRPr lang="fr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47BEE-4866-44FB-A088-E87D4B4FA55F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6404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Some</a:t>
            </a:r>
            <a:r>
              <a:rPr lang="fr-BE" dirty="0" smtClean="0"/>
              <a:t> </a:t>
            </a:r>
            <a:r>
              <a:rPr lang="fr-BE" dirty="0" err="1" smtClean="0"/>
              <a:t>applicants</a:t>
            </a:r>
            <a:r>
              <a:rPr lang="fr-BE" baseline="0" dirty="0" smtClean="0"/>
              <a:t> for the Innovation </a:t>
            </a:r>
            <a:r>
              <a:rPr lang="fr-BE" baseline="0" dirty="0" err="1" smtClean="0"/>
              <a:t>Fund</a:t>
            </a:r>
            <a:r>
              <a:rPr lang="fr-BE" baseline="0" dirty="0" smtClean="0"/>
              <a:t> calls </a:t>
            </a:r>
            <a:r>
              <a:rPr lang="fr-BE" baseline="0" dirty="0" err="1" smtClean="0"/>
              <a:t>might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already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familiar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EC </a:t>
            </a:r>
            <a:r>
              <a:rPr lang="fr-BE" baseline="0" dirty="0" err="1" smtClean="0"/>
              <a:t>grants</a:t>
            </a:r>
            <a:r>
              <a:rPr lang="fr-BE" baseline="0" dirty="0" smtClean="0"/>
              <a:t>. </a:t>
            </a:r>
            <a:br>
              <a:rPr lang="fr-BE" baseline="0" dirty="0" smtClean="0"/>
            </a:br>
            <a:r>
              <a:rPr lang="fr-BE" baseline="0" dirty="0" smtClean="0"/>
              <a:t>For the </a:t>
            </a:r>
            <a:r>
              <a:rPr lang="fr-BE" baseline="0" dirty="0" err="1" smtClean="0"/>
              <a:t>others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are first </a:t>
            </a:r>
            <a:r>
              <a:rPr lang="fr-BE" baseline="0" dirty="0" err="1" smtClean="0"/>
              <a:t>encouraged</a:t>
            </a:r>
            <a:r>
              <a:rPr lang="fr-BE" baseline="0" dirty="0" smtClean="0"/>
              <a:t> to the « How to </a:t>
            </a:r>
            <a:r>
              <a:rPr lang="fr-BE" baseline="0" dirty="0" err="1" smtClean="0"/>
              <a:t>Participate</a:t>
            </a:r>
            <a:r>
              <a:rPr lang="fr-BE" baseline="0" dirty="0" smtClean="0"/>
              <a:t> » section of the </a:t>
            </a:r>
            <a:r>
              <a:rPr lang="fr-BE" baseline="0" dirty="0" err="1" smtClean="0"/>
              <a:t>funding</a:t>
            </a:r>
            <a:r>
              <a:rPr lang="fr-BE" baseline="0" dirty="0" smtClean="0"/>
              <a:t> and tender portal,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already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answer</a:t>
            </a:r>
            <a:r>
              <a:rPr lang="fr-BE" baseline="0" dirty="0" smtClean="0"/>
              <a:t> a lot of questions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47BEE-4866-44FB-A088-E87D4B4FA55F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3310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The Innovation </a:t>
            </a:r>
            <a:r>
              <a:rPr lang="fr-BE" dirty="0" err="1" smtClean="0"/>
              <a:t>Fund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found</a:t>
            </a:r>
            <a:r>
              <a:rPr lang="fr-BE" baseline="0" dirty="0" smtClean="0"/>
              <a:t> in the F&amp;TP Home Page </a:t>
            </a:r>
          </a:p>
          <a:p>
            <a:r>
              <a:rPr lang="fr-BE" baseline="0" dirty="0" smtClean="0"/>
              <a:t>CLICK. At the </a:t>
            </a:r>
            <a:r>
              <a:rPr lang="fr-BE" baseline="0" dirty="0" err="1" smtClean="0"/>
              <a:t>bottom</a:t>
            </a:r>
            <a:r>
              <a:rPr lang="fr-BE" baseline="0" dirty="0" smtClean="0"/>
              <a:t> of the </a:t>
            </a:r>
            <a:r>
              <a:rPr lang="fr-BE" baseline="0" dirty="0" err="1" smtClean="0"/>
              <a:t>list</a:t>
            </a:r>
            <a:r>
              <a:rPr lang="fr-BE" baseline="0" dirty="0" smtClean="0"/>
              <a:t> of programmes – </a:t>
            </a:r>
            <a:r>
              <a:rPr lang="fr-BE" baseline="0" dirty="0" err="1" smtClean="0"/>
              <a:t>clicking</a:t>
            </a:r>
            <a:r>
              <a:rPr lang="fr-BE" baseline="0" dirty="0" smtClean="0"/>
              <a:t> on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takes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to the programme landing page</a:t>
            </a:r>
          </a:p>
          <a:p>
            <a:r>
              <a:rPr lang="fr-BE" baseline="0" dirty="0" smtClean="0"/>
              <a:t>It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labeled</a:t>
            </a:r>
            <a:r>
              <a:rPr lang="fr-BE" baseline="0" dirty="0" smtClean="0"/>
              <a:t> 2021-2027 </a:t>
            </a:r>
            <a:r>
              <a:rPr lang="fr-BE" baseline="0" dirty="0" err="1" smtClean="0"/>
              <a:t>because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not </a:t>
            </a:r>
            <a:r>
              <a:rPr lang="fr-BE" baseline="0" dirty="0" err="1" smtClean="0"/>
              <a:t>covered</a:t>
            </a:r>
            <a:r>
              <a:rPr lang="fr-BE" baseline="0" dirty="0" smtClean="0"/>
              <a:t> by the </a:t>
            </a:r>
            <a:r>
              <a:rPr lang="fr-BE" baseline="0" dirty="0" err="1" smtClean="0"/>
              <a:t>current</a:t>
            </a:r>
            <a:r>
              <a:rPr lang="fr-BE" baseline="0" dirty="0" smtClean="0"/>
              <a:t> MFF but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purely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cosmetic</a:t>
            </a:r>
            <a:r>
              <a:rPr lang="fr-BE" baseline="0" dirty="0" smtClean="0"/>
              <a:t>. </a:t>
            </a:r>
          </a:p>
          <a:p>
            <a:r>
              <a:rPr lang="fr-BE" baseline="0" dirty="0" smtClean="0"/>
              <a:t>You </a:t>
            </a:r>
            <a:r>
              <a:rPr lang="fr-BE" baseline="0" dirty="0" err="1" smtClean="0"/>
              <a:t>see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here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benefits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having</a:t>
            </a:r>
            <a:r>
              <a:rPr lang="fr-BE" baseline="0" dirty="0" smtClean="0"/>
              <a:t> the IF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other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numerous</a:t>
            </a:r>
            <a:r>
              <a:rPr lang="fr-BE" baseline="0" dirty="0" smtClean="0"/>
              <a:t> programmes </a:t>
            </a:r>
            <a:r>
              <a:rPr lang="fr-BE" baseline="0" dirty="0" err="1" smtClean="0"/>
              <a:t>managed</a:t>
            </a:r>
            <a:r>
              <a:rPr lang="fr-BE" baseline="0" dirty="0" smtClean="0"/>
              <a:t> by the EC </a:t>
            </a:r>
            <a:r>
              <a:rPr lang="fr-BE" baseline="0" dirty="0" err="1" smtClean="0"/>
              <a:t>centrally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Among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ones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present</a:t>
            </a:r>
            <a:r>
              <a:rPr lang="fr-BE" baseline="0" dirty="0" smtClean="0"/>
              <a:t> on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page the Horizon 2020 </a:t>
            </a:r>
            <a:r>
              <a:rPr lang="fr-BE" baseline="0" dirty="0" err="1" smtClean="0"/>
              <a:t>framework</a:t>
            </a:r>
            <a:r>
              <a:rPr lang="fr-BE" baseline="0" dirty="0" smtClean="0"/>
              <a:t> programme and the LIFE programmes are of </a:t>
            </a:r>
            <a:r>
              <a:rPr lang="fr-BE" baseline="0" dirty="0" err="1" smtClean="0"/>
              <a:t>potential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interest</a:t>
            </a:r>
            <a:r>
              <a:rPr lang="fr-BE" baseline="0" dirty="0" smtClean="0"/>
              <a:t>. </a:t>
            </a:r>
          </a:p>
          <a:p>
            <a:r>
              <a:rPr lang="fr-BE" baseline="0" dirty="0" err="1" smtClean="0"/>
              <a:t>Many</a:t>
            </a:r>
            <a:r>
              <a:rPr lang="fr-BE" baseline="0" dirty="0" smtClean="0"/>
              <a:t> more programmes are </a:t>
            </a:r>
            <a:r>
              <a:rPr lang="fr-BE" baseline="0" dirty="0" err="1" smtClean="0"/>
              <a:t>being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centrallised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currently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tool</a:t>
            </a:r>
            <a:r>
              <a:rPr lang="fr-BE" baseline="0" dirty="0" smtClean="0"/>
              <a:t> (</a:t>
            </a:r>
            <a:r>
              <a:rPr lang="fr-BE" baseline="0" dirty="0" err="1" smtClean="0"/>
              <a:t>around</a:t>
            </a:r>
            <a:r>
              <a:rPr lang="fr-BE" baseline="0" dirty="0" smtClean="0"/>
              <a:t> 17) of </a:t>
            </a:r>
            <a:r>
              <a:rPr lang="fr-BE" baseline="0" dirty="0" err="1" smtClean="0"/>
              <a:t>which</a:t>
            </a:r>
            <a:r>
              <a:rPr lang="fr-BE" baseline="0" dirty="0" smtClean="0"/>
              <a:t> the CEF programme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might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also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prove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interesting</a:t>
            </a:r>
            <a:r>
              <a:rPr lang="fr-BE" baseline="0" dirty="0" smtClean="0"/>
              <a:t> for IF </a:t>
            </a:r>
            <a:r>
              <a:rPr lang="fr-BE" baseline="0" dirty="0" err="1" smtClean="0"/>
              <a:t>stakeholders</a:t>
            </a:r>
            <a:r>
              <a:rPr lang="fr-BE" baseline="0" dirty="0" smtClean="0"/>
              <a:t> in the future.</a:t>
            </a:r>
          </a:p>
          <a:p>
            <a:r>
              <a:rPr lang="fr-BE" baseline="0" dirty="0" smtClean="0"/>
              <a:t>If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interested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find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funding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opportunities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beyond</a:t>
            </a:r>
            <a:r>
              <a:rPr lang="fr-BE" baseline="0" dirty="0" smtClean="0"/>
              <a:t> the innovation </a:t>
            </a:r>
            <a:r>
              <a:rPr lang="fr-BE" baseline="0" dirty="0" err="1" smtClean="0"/>
              <a:t>fund</a:t>
            </a:r>
            <a:r>
              <a:rPr lang="fr-BE" baseline="0" dirty="0" smtClean="0"/>
              <a:t>, do </a:t>
            </a:r>
            <a:r>
              <a:rPr lang="fr-BE" baseline="0" dirty="0" err="1" smtClean="0"/>
              <a:t>searches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page of the portal. Type in </a:t>
            </a:r>
            <a:r>
              <a:rPr lang="fr-BE" baseline="0" dirty="0" err="1" smtClean="0"/>
              <a:t>hydrogen</a:t>
            </a:r>
            <a:r>
              <a:rPr lang="fr-BE" baseline="0" dirty="0" smtClean="0"/>
              <a:t> for instance and all calls open to </a:t>
            </a:r>
            <a:r>
              <a:rPr lang="fr-BE" baseline="0" dirty="0" err="1" smtClean="0"/>
              <a:t>hydrogen</a:t>
            </a:r>
            <a:r>
              <a:rPr lang="fr-BE" baseline="0" dirty="0" smtClean="0"/>
              <a:t> solutions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appear</a:t>
            </a:r>
            <a:r>
              <a:rPr lang="fr-BE" baseline="0" dirty="0" smtClean="0"/>
              <a:t> (</a:t>
            </a:r>
            <a:r>
              <a:rPr lang="fr-BE" baseline="0" dirty="0" err="1" smtClean="0"/>
              <a:t>including</a:t>
            </a:r>
            <a:r>
              <a:rPr lang="fr-BE" baseline="0" dirty="0" smtClean="0"/>
              <a:t> the IF). 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47BEE-4866-44FB-A088-E87D4B4FA55F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0469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The programme</a:t>
            </a:r>
            <a:r>
              <a:rPr lang="fr-BE" baseline="0" dirty="0" smtClean="0"/>
              <a:t> landing page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easiest</a:t>
            </a:r>
            <a:r>
              <a:rPr lang="fr-BE" baseline="0" dirty="0" smtClean="0"/>
              <a:t> route to </a:t>
            </a:r>
            <a:r>
              <a:rPr lang="fr-BE" baseline="0" dirty="0" err="1" smtClean="0"/>
              <a:t>applying</a:t>
            </a:r>
            <a:r>
              <a:rPr lang="fr-BE" baseline="0" dirty="0" smtClean="0"/>
              <a:t> for the call. </a:t>
            </a:r>
            <a:br>
              <a:rPr lang="fr-BE" baseline="0" dirty="0" smtClean="0"/>
            </a:br>
            <a:r>
              <a:rPr lang="fr-BE" baseline="0" dirty="0" smtClean="0"/>
              <a:t>CLICK. Just click the </a:t>
            </a:r>
            <a:r>
              <a:rPr lang="fr-BE" baseline="0" dirty="0" err="1" smtClean="0"/>
              <a:t>search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button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see</a:t>
            </a:r>
            <a:r>
              <a:rPr lang="fr-BE" baseline="0" dirty="0" smtClean="0"/>
              <a:t> to the </a:t>
            </a:r>
            <a:r>
              <a:rPr lang="fr-BE" baseline="0" dirty="0" err="1" smtClean="0"/>
              <a:t>available</a:t>
            </a:r>
            <a:r>
              <a:rPr lang="fr-BE" baseline="0" dirty="0" smtClean="0"/>
              <a:t> call. </a:t>
            </a:r>
            <a:br>
              <a:rPr lang="fr-BE" baseline="0" dirty="0" smtClean="0"/>
            </a:br>
            <a:r>
              <a:rPr lang="fr-BE" baseline="0" dirty="0" smtClean="0"/>
              <a:t>As the programme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just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starting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landing page </a:t>
            </a:r>
            <a:r>
              <a:rPr lang="fr-BE" baseline="0" dirty="0" err="1" smtClean="0"/>
              <a:t>does</a:t>
            </a:r>
            <a:r>
              <a:rPr lang="fr-BE" baseline="0" dirty="0" smtClean="0"/>
              <a:t> not </a:t>
            </a:r>
            <a:r>
              <a:rPr lang="fr-BE" baseline="0" dirty="0" err="1" smtClean="0"/>
              <a:t>contain</a:t>
            </a:r>
            <a:r>
              <a:rPr lang="fr-BE" baseline="0" dirty="0" smtClean="0"/>
              <a:t> a lot of information; </a:t>
            </a:r>
            <a:r>
              <a:rPr lang="fr-BE" baseline="0" dirty="0" err="1" smtClean="0"/>
              <a:t>however</a:t>
            </a:r>
            <a:r>
              <a:rPr lang="fr-BE" baseline="0" dirty="0" smtClean="0"/>
              <a:t> as time passes information on calls; news; </a:t>
            </a:r>
            <a:r>
              <a:rPr lang="fr-BE" baseline="0" dirty="0" err="1" smtClean="0"/>
              <a:t>projects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etc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fed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page. </a:t>
            </a:r>
          </a:p>
          <a:p>
            <a:r>
              <a:rPr lang="fr-BE" baseline="0" dirty="0" smtClean="0"/>
              <a:t>Note the news section </a:t>
            </a:r>
            <a:r>
              <a:rPr lang="fr-BE" baseline="0" dirty="0" err="1" smtClean="0"/>
              <a:t>where</a:t>
            </a:r>
            <a:r>
              <a:rPr lang="fr-BE" baseline="0" dirty="0" smtClean="0"/>
              <a:t> information on the calls (</a:t>
            </a:r>
            <a:r>
              <a:rPr lang="fr-BE" baseline="0" dirty="0" err="1" smtClean="0"/>
              <a:t>any</a:t>
            </a:r>
            <a:r>
              <a:rPr lang="fr-BE" baseline="0" dirty="0" smtClean="0"/>
              <a:t> updates of the open calls and </a:t>
            </a:r>
            <a:r>
              <a:rPr lang="fr-BE" baseline="0" dirty="0" err="1" smtClean="0"/>
              <a:t>announcement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related</a:t>
            </a:r>
            <a:r>
              <a:rPr lang="fr-BE" baseline="0" dirty="0" smtClean="0"/>
              <a:t> to the </a:t>
            </a:r>
            <a:r>
              <a:rPr lang="fr-BE" baseline="0" dirty="0" err="1" smtClean="0"/>
              <a:t>small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scale</a:t>
            </a:r>
            <a:r>
              <a:rPr lang="fr-BE" baseline="0" dirty="0" smtClean="0"/>
              <a:t> call)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published</a:t>
            </a:r>
            <a:r>
              <a:rPr lang="fr-BE" baseline="0" dirty="0" smtClean="0"/>
              <a:t>. 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47BEE-4866-44FB-A088-E87D4B4FA55F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8197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There’s</a:t>
            </a:r>
            <a:r>
              <a:rPr lang="fr-BE" dirty="0" smtClean="0"/>
              <a:t> </a:t>
            </a:r>
            <a:r>
              <a:rPr lang="fr-BE" dirty="0" err="1" smtClean="0"/>
              <a:t>just</a:t>
            </a:r>
            <a:r>
              <a:rPr lang="fr-BE" dirty="0" smtClean="0"/>
              <a:t> the one </a:t>
            </a:r>
            <a:r>
              <a:rPr lang="fr-BE" dirty="0" err="1" smtClean="0"/>
              <a:t>Ifund</a:t>
            </a:r>
            <a:r>
              <a:rPr lang="fr-BE" dirty="0" smtClean="0"/>
              <a:t> call for the moment.</a:t>
            </a:r>
            <a:r>
              <a:rPr lang="fr-BE" baseline="0" dirty="0" smtClean="0"/>
              <a:t> </a:t>
            </a:r>
            <a:br>
              <a:rPr lang="fr-BE" baseline="0" dirty="0" smtClean="0"/>
            </a:br>
            <a:r>
              <a:rPr lang="fr-BE" baseline="0" dirty="0" smtClean="0"/>
              <a:t>CLICK. C</a:t>
            </a:r>
            <a:r>
              <a:rPr lang="fr-BE" dirty="0" smtClean="0"/>
              <a:t>lick the « Innovation </a:t>
            </a:r>
            <a:r>
              <a:rPr lang="fr-BE" dirty="0" err="1" smtClean="0"/>
              <a:t>Fund</a:t>
            </a:r>
            <a:r>
              <a:rPr lang="fr-BE" dirty="0" smtClean="0"/>
              <a:t> Large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Scale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Projects</a:t>
            </a:r>
            <a:r>
              <a:rPr lang="fr-BE" baseline="0" dirty="0" smtClean="0"/>
              <a:t> » to </a:t>
            </a:r>
            <a:r>
              <a:rPr lang="fr-BE" baseline="0" dirty="0" err="1" smtClean="0"/>
              <a:t>get</a:t>
            </a:r>
            <a:r>
              <a:rPr lang="fr-BE" baseline="0" dirty="0" smtClean="0"/>
              <a:t> to the call </a:t>
            </a:r>
            <a:r>
              <a:rPr lang="fr-BE" baseline="0" dirty="0" err="1" smtClean="0"/>
              <a:t>itself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47BEE-4866-44FB-A088-E87D4B4FA55F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6746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All the information </a:t>
            </a:r>
            <a:r>
              <a:rPr lang="fr-BE" dirty="0" err="1" smtClean="0"/>
              <a:t>necessary</a:t>
            </a:r>
            <a:r>
              <a:rPr lang="fr-BE" dirty="0" smtClean="0"/>
              <a:t> for </a:t>
            </a:r>
            <a:r>
              <a:rPr lang="fr-BE" dirty="0" err="1" smtClean="0"/>
              <a:t>applicants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contained</a:t>
            </a:r>
            <a:r>
              <a:rPr lang="fr-BE" dirty="0" smtClean="0"/>
              <a:t> in </a:t>
            </a:r>
            <a:r>
              <a:rPr lang="fr-BE" dirty="0" err="1" smtClean="0"/>
              <a:t>this</a:t>
            </a:r>
            <a:r>
              <a:rPr lang="fr-BE" dirty="0" smtClean="0"/>
              <a:t> call page. </a:t>
            </a:r>
          </a:p>
          <a:p>
            <a:r>
              <a:rPr lang="fr-BE" dirty="0" smtClean="0"/>
              <a:t>In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principle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no </a:t>
            </a:r>
            <a:r>
              <a:rPr lang="fr-BE" baseline="0" dirty="0" err="1" smtClean="0"/>
              <a:t>other</a:t>
            </a:r>
            <a:r>
              <a:rPr lang="fr-BE" baseline="0" dirty="0" smtClean="0"/>
              <a:t> place </a:t>
            </a:r>
            <a:r>
              <a:rPr lang="fr-BE" baseline="0" dirty="0" err="1" smtClean="0"/>
              <a:t>where</a:t>
            </a:r>
            <a:r>
              <a:rPr lang="fr-BE" baseline="0" dirty="0" smtClean="0"/>
              <a:t> relevant information </a:t>
            </a:r>
            <a:r>
              <a:rPr lang="fr-BE" baseline="0" dirty="0" err="1" smtClean="0"/>
              <a:t>should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found</a:t>
            </a:r>
            <a:r>
              <a:rPr lang="fr-BE" baseline="0" dirty="0" smtClean="0"/>
              <a:t>. 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47BEE-4866-44FB-A088-E87D4B4FA55F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6328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This </a:t>
            </a:r>
            <a:r>
              <a:rPr lang="fr-BE" dirty="0" err="1" smtClean="0"/>
              <a:t>is</a:t>
            </a:r>
            <a:r>
              <a:rPr lang="fr-BE" dirty="0" smtClean="0"/>
              <a:t> the </a:t>
            </a:r>
            <a:r>
              <a:rPr lang="fr-BE" dirty="0" err="1" smtClean="0"/>
              <a:t>most</a:t>
            </a:r>
            <a:r>
              <a:rPr lang="fr-BE" dirty="0" smtClean="0"/>
              <a:t> important</a:t>
            </a:r>
            <a:r>
              <a:rPr lang="fr-BE" baseline="0" dirty="0" smtClean="0"/>
              <a:t> section of the page as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contains</a:t>
            </a:r>
            <a:r>
              <a:rPr lang="fr-BE" baseline="0" dirty="0" smtClean="0"/>
              <a:t> all the relevant documents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applicants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should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read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before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starting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submission</a:t>
            </a:r>
            <a:r>
              <a:rPr lang="fr-BE" baseline="0" dirty="0" smtClean="0"/>
              <a:t>. </a:t>
            </a:r>
          </a:p>
          <a:p>
            <a:r>
              <a:rPr lang="fr-BE" baseline="0" dirty="0" smtClean="0"/>
              <a:t>Of course the call </a:t>
            </a:r>
            <a:r>
              <a:rPr lang="fr-BE" baseline="0" dirty="0" err="1" smtClean="0"/>
              <a:t>text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the prime document; but </a:t>
            </a:r>
            <a:r>
              <a:rPr lang="fr-BE" baseline="0" dirty="0" err="1" smtClean="0"/>
              <a:t>please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also</a:t>
            </a:r>
            <a:r>
              <a:rPr lang="fr-BE" baseline="0" dirty="0" smtClean="0"/>
              <a:t> have a look at the application </a:t>
            </a:r>
            <a:r>
              <a:rPr lang="fr-BE" baseline="0" dirty="0" err="1" smtClean="0"/>
              <a:t>forms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before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starting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start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submission</a:t>
            </a:r>
            <a:r>
              <a:rPr lang="fr-BE" baseline="0" dirty="0" smtClean="0"/>
              <a:t>. </a:t>
            </a:r>
          </a:p>
          <a:p>
            <a:r>
              <a:rPr lang="fr-BE" baseline="0" dirty="0" smtClean="0"/>
              <a:t>Note the </a:t>
            </a:r>
            <a:r>
              <a:rPr lang="fr-BE" baseline="0" dirty="0" err="1" smtClean="0"/>
              <a:t>presence</a:t>
            </a:r>
            <a:r>
              <a:rPr lang="fr-BE" baseline="0" dirty="0" smtClean="0"/>
              <a:t> of the annexes B and C. The </a:t>
            </a:r>
            <a:r>
              <a:rPr lang="fr-BE" baseline="0" dirty="0" err="1" smtClean="0"/>
              <a:t>annex</a:t>
            </a:r>
            <a:r>
              <a:rPr lang="fr-BE" baseline="0" dirty="0" smtClean="0"/>
              <a:t> B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as an information as </a:t>
            </a:r>
            <a:r>
              <a:rPr lang="fr-BE" baseline="0" dirty="0" err="1" smtClean="0"/>
              <a:t>there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no </a:t>
            </a:r>
            <a:r>
              <a:rPr lang="fr-BE" baseline="0" dirty="0" err="1" smtClean="0"/>
              <a:t>requirement</a:t>
            </a:r>
            <a:r>
              <a:rPr lang="fr-BE" baseline="0" dirty="0" smtClean="0"/>
              <a:t> to have a </a:t>
            </a:r>
            <a:r>
              <a:rPr lang="fr-BE" baseline="0" dirty="0" err="1" smtClean="0"/>
              <a:t>detailed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costs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calculation</a:t>
            </a:r>
            <a:r>
              <a:rPr lang="fr-BE" baseline="0" dirty="0" smtClean="0"/>
              <a:t> at first stage. The </a:t>
            </a:r>
            <a:r>
              <a:rPr lang="fr-BE" baseline="0" dirty="0" err="1" smtClean="0"/>
              <a:t>annex</a:t>
            </a:r>
            <a:r>
              <a:rPr lang="fr-BE" baseline="0" dirty="0" smtClean="0"/>
              <a:t> C on GHG </a:t>
            </a:r>
            <a:r>
              <a:rPr lang="fr-BE" baseline="0" dirty="0" err="1" smtClean="0"/>
              <a:t>needs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used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mandatorilly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calculate</a:t>
            </a:r>
            <a:r>
              <a:rPr lang="fr-BE" baseline="0" dirty="0" smtClean="0"/>
              <a:t> the GHG </a:t>
            </a:r>
            <a:r>
              <a:rPr lang="fr-BE" baseline="0" dirty="0" err="1" smtClean="0"/>
              <a:t>saved</a:t>
            </a:r>
            <a:r>
              <a:rPr lang="fr-BE" baseline="0" dirty="0" smtClean="0"/>
              <a:t> by the </a:t>
            </a:r>
            <a:r>
              <a:rPr lang="fr-BE" baseline="0" dirty="0" err="1" smtClean="0"/>
              <a:t>projects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presented</a:t>
            </a:r>
            <a:r>
              <a:rPr lang="fr-BE" baseline="0" dirty="0" smtClean="0"/>
              <a:t> in the first </a:t>
            </a:r>
            <a:r>
              <a:rPr lang="fr-BE" baseline="0" dirty="0" err="1" smtClean="0"/>
              <a:t>criterion</a:t>
            </a:r>
            <a:r>
              <a:rPr lang="fr-BE" baseline="0" dirty="0" smtClean="0"/>
              <a:t> (CLIMA to </a:t>
            </a:r>
            <a:r>
              <a:rPr lang="fr-BE" baseline="0" dirty="0" err="1" smtClean="0"/>
              <a:t>further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detail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). </a:t>
            </a:r>
          </a:p>
          <a:p>
            <a:r>
              <a:rPr lang="fr-BE" baseline="0" dirty="0" smtClean="0"/>
              <a:t>Note the </a:t>
            </a:r>
            <a:r>
              <a:rPr lang="fr-BE" baseline="0" dirty="0" err="1" smtClean="0"/>
              <a:t>presence</a:t>
            </a:r>
            <a:r>
              <a:rPr lang="fr-BE" baseline="0" dirty="0" smtClean="0"/>
              <a:t> of GHG </a:t>
            </a:r>
            <a:r>
              <a:rPr lang="fr-BE" baseline="0" dirty="0" err="1" smtClean="0"/>
              <a:t>calculation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tools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These</a:t>
            </a:r>
            <a:r>
              <a:rPr lang="fr-BE" baseline="0" dirty="0" smtClean="0"/>
              <a:t> are not </a:t>
            </a:r>
            <a:r>
              <a:rPr lang="fr-BE" baseline="0" dirty="0" err="1" smtClean="0"/>
              <a:t>mandatories</a:t>
            </a:r>
            <a:r>
              <a:rPr lang="fr-BE" baseline="0" dirty="0" smtClean="0"/>
              <a:t> documents to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used</a:t>
            </a:r>
            <a:r>
              <a:rPr lang="fr-BE" baseline="0" dirty="0" smtClean="0"/>
              <a:t> but </a:t>
            </a:r>
            <a:r>
              <a:rPr lang="fr-BE" baseline="0" dirty="0" err="1" smtClean="0"/>
              <a:t>strong</a:t>
            </a:r>
            <a:r>
              <a:rPr lang="fr-BE" baseline="0" dirty="0" smtClean="0"/>
              <a:t> encouragement to look </a:t>
            </a:r>
            <a:r>
              <a:rPr lang="fr-BE" baseline="0" dirty="0" err="1" smtClean="0"/>
              <a:t>into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them</a:t>
            </a:r>
            <a:r>
              <a:rPr lang="fr-BE" baseline="0" dirty="0" smtClean="0"/>
              <a:t> and use </a:t>
            </a:r>
            <a:r>
              <a:rPr lang="fr-BE" baseline="0" dirty="0" err="1" smtClean="0"/>
              <a:t>them</a:t>
            </a:r>
            <a:r>
              <a:rPr lang="fr-BE" baseline="0" dirty="0" smtClean="0"/>
              <a:t>. CLIMA to </a:t>
            </a:r>
            <a:r>
              <a:rPr lang="fr-BE" baseline="0" dirty="0" err="1" smtClean="0"/>
              <a:t>further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explain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. </a:t>
            </a:r>
          </a:p>
          <a:p>
            <a:r>
              <a:rPr lang="fr-BE" baseline="0" dirty="0" smtClean="0"/>
              <a:t>Reference documents in </a:t>
            </a:r>
            <a:r>
              <a:rPr lang="fr-BE" baseline="0" dirty="0" err="1" smtClean="0"/>
              <a:t>particular</a:t>
            </a:r>
            <a:r>
              <a:rPr lang="fr-BE" baseline="0" dirty="0" smtClean="0"/>
              <a:t> the MGA to </a:t>
            </a:r>
            <a:r>
              <a:rPr lang="fr-BE" baseline="0" dirty="0" err="1" smtClean="0"/>
              <a:t>see</a:t>
            </a:r>
            <a:r>
              <a:rPr lang="fr-BE" baseline="0" dirty="0" smtClean="0"/>
              <a:t> how </a:t>
            </a:r>
            <a:r>
              <a:rPr lang="fr-BE" baseline="0" dirty="0" err="1" smtClean="0"/>
              <a:t>projects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supported</a:t>
            </a:r>
            <a:r>
              <a:rPr lang="fr-BE" baseline="0" dirty="0" smtClean="0"/>
              <a:t> if </a:t>
            </a:r>
            <a:r>
              <a:rPr lang="fr-BE" baseline="0" dirty="0" err="1" smtClean="0"/>
              <a:t>funding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granted</a:t>
            </a:r>
            <a:r>
              <a:rPr lang="fr-BE" baseline="0" dirty="0" smtClean="0"/>
              <a:t>. 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47BEE-4866-44FB-A088-E87D4B4FA55F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2347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On the call page </a:t>
            </a:r>
            <a:r>
              <a:rPr lang="fr-BE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get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access</a:t>
            </a:r>
            <a:r>
              <a:rPr lang="fr-BE" baseline="0" dirty="0" smtClean="0"/>
              <a:t> to:</a:t>
            </a:r>
          </a:p>
          <a:p>
            <a:r>
              <a:rPr lang="fr-BE" baseline="0" dirty="0" smtClean="0"/>
              <a:t>CLICK. A short topic description as an introduction to the call</a:t>
            </a:r>
          </a:p>
          <a:p>
            <a:r>
              <a:rPr lang="fr-BE" baseline="0" dirty="0" smtClean="0"/>
              <a:t>CLICK. The topic conditions </a:t>
            </a:r>
            <a:r>
              <a:rPr lang="fr-BE" baseline="0" dirty="0" err="1" smtClean="0"/>
              <a:t>which</a:t>
            </a:r>
            <a:r>
              <a:rPr lang="fr-BE" baseline="0" dirty="0" smtClean="0"/>
              <a:t> I </a:t>
            </a:r>
            <a:r>
              <a:rPr lang="fr-BE" baseline="0" dirty="0" err="1" smtClean="0"/>
              <a:t>just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detailed</a:t>
            </a:r>
            <a:r>
              <a:rPr lang="fr-BE" baseline="0" dirty="0" smtClean="0"/>
              <a:t> (</a:t>
            </a:r>
            <a:r>
              <a:rPr lang="fr-BE" baseline="0" dirty="0" err="1" smtClean="0"/>
              <a:t>previous</a:t>
            </a:r>
            <a:r>
              <a:rPr lang="fr-BE" baseline="0" dirty="0" smtClean="0"/>
              <a:t> slide). And the links to </a:t>
            </a:r>
            <a:r>
              <a:rPr lang="fr-BE" baseline="0" dirty="0" err="1" smtClean="0"/>
              <a:t>start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submission</a:t>
            </a:r>
            <a:r>
              <a:rPr lang="fr-BE" baseline="0" dirty="0" smtClean="0"/>
              <a:t>. </a:t>
            </a:r>
          </a:p>
          <a:p>
            <a:r>
              <a:rPr lang="fr-BE" baseline="0" dirty="0" smtClean="0"/>
              <a:t>CLICK. The </a:t>
            </a:r>
            <a:r>
              <a:rPr lang="fr-BE" baseline="0" dirty="0" err="1" smtClean="0"/>
              <a:t>FAQs</a:t>
            </a:r>
            <a:r>
              <a:rPr lang="fr-BE" baseline="0" dirty="0" smtClean="0"/>
              <a:t> and the Helpdesk </a:t>
            </a:r>
            <a:r>
              <a:rPr lang="fr-BE" baseline="0" dirty="0" err="1" smtClean="0"/>
              <a:t>functions</a:t>
            </a:r>
            <a:r>
              <a:rPr lang="fr-BE" baseline="0" dirty="0" smtClean="0"/>
              <a:t>. </a:t>
            </a:r>
          </a:p>
          <a:p>
            <a:r>
              <a:rPr lang="fr-BE" baseline="0" dirty="0" smtClean="0"/>
              <a:t>CLICK. The Call information and the call updates </a:t>
            </a:r>
            <a:r>
              <a:rPr lang="fr-BE" baseline="0" dirty="0" err="1" smtClean="0"/>
              <a:t>where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any</a:t>
            </a:r>
            <a:r>
              <a:rPr lang="fr-BE" baseline="0" dirty="0" smtClean="0"/>
              <a:t> relevant information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displayed</a:t>
            </a:r>
            <a:r>
              <a:rPr lang="fr-BE" baseline="0" dirty="0" smtClean="0"/>
              <a:t>. </a:t>
            </a:r>
          </a:p>
          <a:p>
            <a:r>
              <a:rPr lang="fr-BE" baseline="0" dirty="0" smtClean="0"/>
              <a:t>CLICK. Click the « Start SUBMISSION » to </a:t>
            </a:r>
            <a:r>
              <a:rPr lang="fr-BE" baseline="0" dirty="0" err="1" smtClean="0"/>
              <a:t>begin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creating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proposal</a:t>
            </a:r>
            <a:endParaRPr lang="fr-BE" baseline="0" dirty="0" smtClean="0"/>
          </a:p>
          <a:p>
            <a:r>
              <a:rPr lang="fr-BE" baseline="0" dirty="0" smtClean="0"/>
              <a:t>To </a:t>
            </a:r>
            <a:r>
              <a:rPr lang="fr-BE" baseline="0" dirty="0" err="1" smtClean="0"/>
              <a:t>create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proposal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need</a:t>
            </a:r>
            <a:r>
              <a:rPr lang="fr-BE" baseline="0" dirty="0" smtClean="0"/>
              <a:t> to have an EU Login </a:t>
            </a:r>
            <a:r>
              <a:rPr lang="fr-BE" baseline="0" dirty="0" err="1" smtClean="0"/>
              <a:t>account</a:t>
            </a:r>
            <a:r>
              <a:rPr lang="fr-BE" baseline="0" dirty="0" smtClean="0"/>
              <a:t> – if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have one </a:t>
            </a:r>
            <a:r>
              <a:rPr lang="fr-BE" baseline="0" dirty="0" err="1" smtClean="0"/>
              <a:t>already</a:t>
            </a:r>
            <a:r>
              <a:rPr lang="fr-BE" baseline="0" dirty="0" smtClean="0"/>
              <a:t>, login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those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credentials</a:t>
            </a:r>
            <a:r>
              <a:rPr lang="fr-BE" baseline="0" dirty="0" smtClean="0"/>
              <a:t>, if not,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prompted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create</a:t>
            </a:r>
            <a:r>
              <a:rPr lang="fr-BE" baseline="0" dirty="0" smtClean="0"/>
              <a:t> one.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47BEE-4866-44FB-A088-E87D4B4FA55F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8022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Once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draft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proposal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created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modified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submitted</a:t>
            </a:r>
            <a:r>
              <a:rPr lang="fr-BE" baseline="0" dirty="0" smtClean="0"/>
              <a:t> multiple times </a:t>
            </a:r>
            <a:r>
              <a:rPr lang="fr-BE" baseline="0" dirty="0" err="1" smtClean="0"/>
              <a:t>before</a:t>
            </a:r>
            <a:r>
              <a:rPr lang="fr-BE" baseline="0" dirty="0" smtClean="0"/>
              <a:t> the call deadline.</a:t>
            </a:r>
          </a:p>
          <a:p>
            <a:r>
              <a:rPr lang="fr-BE" baseline="0" dirty="0" smtClean="0"/>
              <a:t>CLICK. </a:t>
            </a:r>
            <a:r>
              <a:rPr lang="fr-BE" baseline="0" dirty="0" err="1" smtClean="0"/>
              <a:t>Each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submitted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proposal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overwrites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previous</a:t>
            </a:r>
            <a:r>
              <a:rPr lang="fr-BE" baseline="0" dirty="0" smtClean="0"/>
              <a:t> version, </a:t>
            </a:r>
            <a:r>
              <a:rPr lang="fr-BE" baseline="0" dirty="0" err="1" smtClean="0"/>
              <a:t>only</a:t>
            </a:r>
            <a:r>
              <a:rPr lang="fr-BE" baseline="0" dirty="0" smtClean="0"/>
              <a:t> the last one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retained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Recommended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applicants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submit</a:t>
            </a:r>
            <a:r>
              <a:rPr lang="fr-BE" baseline="0" dirty="0" smtClean="0"/>
              <a:t> a first version of </a:t>
            </a:r>
            <a:r>
              <a:rPr lang="fr-BE" baseline="0" dirty="0" err="1" smtClean="0"/>
              <a:t>their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proposal</a:t>
            </a:r>
            <a:r>
              <a:rPr lang="fr-BE" baseline="0" dirty="0" smtClean="0"/>
              <a:t> in good time </a:t>
            </a:r>
            <a:r>
              <a:rPr lang="fr-BE" baseline="0" dirty="0" err="1" smtClean="0"/>
              <a:t>before</a:t>
            </a:r>
            <a:r>
              <a:rPr lang="fr-BE" baseline="0" dirty="0" smtClean="0"/>
              <a:t> the deadline as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updated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refined</a:t>
            </a:r>
            <a:r>
              <a:rPr lang="fr-BE" baseline="0" dirty="0" smtClean="0"/>
              <a:t>, but </a:t>
            </a:r>
            <a:r>
              <a:rPr lang="fr-BE" baseline="0" dirty="0" err="1" smtClean="0"/>
              <a:t>late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submisison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after</a:t>
            </a:r>
            <a:r>
              <a:rPr lang="fr-BE" baseline="0" dirty="0" smtClean="0"/>
              <a:t> the 17:00 deadline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not possible = DON’T LEAVE IT UNTIL THE LAST MOMENT!!</a:t>
            </a:r>
          </a:p>
          <a:p>
            <a:r>
              <a:rPr lang="fr-BE" baseline="0" dirty="0" err="1" smtClean="0"/>
              <a:t>Proposals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retrieved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the « </a:t>
            </a:r>
            <a:r>
              <a:rPr lang="fr-BE" baseline="0" dirty="0" err="1" smtClean="0"/>
              <a:t>My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Proposals</a:t>
            </a:r>
            <a:r>
              <a:rPr lang="fr-BE" baseline="0" dirty="0" smtClean="0"/>
              <a:t> » TAB, </a:t>
            </a:r>
            <a:r>
              <a:rPr lang="fr-BE" baseline="0" dirty="0" err="1" smtClean="0"/>
              <a:t>which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get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access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when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log </a:t>
            </a:r>
            <a:r>
              <a:rPr lang="fr-BE" baseline="0" dirty="0" err="1" smtClean="0"/>
              <a:t>into</a:t>
            </a:r>
            <a:r>
              <a:rPr lang="fr-BE" baseline="0" dirty="0" smtClean="0"/>
              <a:t> the F&amp;TP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your</a:t>
            </a:r>
            <a:r>
              <a:rPr lang="fr-BE" baseline="0" dirty="0" smtClean="0"/>
              <a:t> EU Login </a:t>
            </a:r>
            <a:r>
              <a:rPr lang="fr-BE" baseline="0" dirty="0" err="1" smtClean="0"/>
              <a:t>credentials</a:t>
            </a:r>
            <a:endParaRPr lang="fr-BE" baseline="0" dirty="0" smtClean="0"/>
          </a:p>
          <a:p>
            <a:r>
              <a:rPr lang="fr-BE" baseline="0" dirty="0" smtClean="0"/>
              <a:t>The system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collaborative, participants in </a:t>
            </a:r>
            <a:r>
              <a:rPr lang="fr-BE" baseline="0" dirty="0" err="1" smtClean="0"/>
              <a:t>your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project</a:t>
            </a:r>
            <a:r>
              <a:rPr lang="fr-BE" baseline="0" dirty="0" smtClean="0"/>
              <a:t> (if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have a consortium) </a:t>
            </a:r>
            <a:r>
              <a:rPr lang="fr-BE" baseline="0" dirty="0" err="1" smtClean="0"/>
              <a:t>receive</a:t>
            </a:r>
            <a:r>
              <a:rPr lang="fr-BE" baseline="0" dirty="0" smtClean="0"/>
              <a:t> an invitation to the </a:t>
            </a:r>
            <a:r>
              <a:rPr lang="fr-BE" baseline="0" dirty="0" err="1" smtClean="0"/>
              <a:t>proposal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they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see</a:t>
            </a:r>
            <a:r>
              <a:rPr lang="fr-BE" baseline="0" dirty="0" smtClean="0"/>
              <a:t> the consortium, the </a:t>
            </a:r>
            <a:r>
              <a:rPr lang="fr-BE" baseline="0" dirty="0" err="1" smtClean="0"/>
              <a:t>uploaded</a:t>
            </a:r>
            <a:r>
              <a:rPr lang="fr-BE" baseline="0" dirty="0" smtClean="0"/>
              <a:t> annexes and the </a:t>
            </a:r>
            <a:r>
              <a:rPr lang="fr-BE" baseline="0" dirty="0" err="1" smtClean="0"/>
              <a:t>structured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form</a:t>
            </a:r>
            <a:r>
              <a:rPr lang="fr-BE" baseline="0" dirty="0" smtClean="0"/>
              <a:t> – </a:t>
            </a:r>
            <a:r>
              <a:rPr lang="fr-BE" baseline="0" dirty="0" err="1" smtClean="0"/>
              <a:t>they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adapt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their</a:t>
            </a:r>
            <a:r>
              <a:rPr lang="fr-BE" baseline="0" dirty="0" smtClean="0"/>
              <a:t> organisation </a:t>
            </a:r>
            <a:r>
              <a:rPr lang="fr-BE" baseline="0" dirty="0" err="1" smtClean="0"/>
              <a:t>details</a:t>
            </a:r>
            <a:r>
              <a:rPr lang="fr-BE" baseline="0" dirty="0" smtClean="0"/>
              <a:t> in the Part A </a:t>
            </a:r>
            <a:r>
              <a:rPr lang="fr-BE" baseline="0" dirty="0" err="1" smtClean="0"/>
              <a:t>form</a:t>
            </a:r>
            <a:r>
              <a:rPr lang="fr-BE" baseline="0" dirty="0" smtClean="0"/>
              <a:t>, if the </a:t>
            </a:r>
            <a:r>
              <a:rPr lang="fr-BE" baseline="0" dirty="0" err="1" smtClean="0"/>
              <a:t>coordinating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partner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allows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, but </a:t>
            </a:r>
            <a:r>
              <a:rPr lang="fr-BE" baseline="0" dirty="0" err="1" smtClean="0"/>
              <a:t>they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cannot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make</a:t>
            </a:r>
            <a:r>
              <a:rPr lang="fr-BE" baseline="0" dirty="0" smtClean="0"/>
              <a:t> changes to the consortium structure or </a:t>
            </a:r>
            <a:r>
              <a:rPr lang="fr-BE" baseline="0" dirty="0" err="1" smtClean="0"/>
              <a:t>upload</a:t>
            </a:r>
            <a:r>
              <a:rPr lang="fr-BE" baseline="0" dirty="0" smtClean="0"/>
              <a:t> annexes (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only</a:t>
            </a:r>
            <a:r>
              <a:rPr lang="fr-BE" baseline="0" dirty="0" smtClean="0"/>
              <a:t> for the </a:t>
            </a:r>
            <a:r>
              <a:rPr lang="fr-BE" baseline="0" dirty="0" err="1" smtClean="0"/>
              <a:t>coordinator</a:t>
            </a:r>
            <a:r>
              <a:rPr lang="fr-BE" baseline="0" dirty="0" smtClean="0"/>
              <a:t>).</a:t>
            </a:r>
          </a:p>
          <a:p>
            <a:r>
              <a:rPr lang="fr-BE" baseline="0" dirty="0" smtClean="0"/>
              <a:t>This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an </a:t>
            </a:r>
            <a:r>
              <a:rPr lang="fr-BE" baseline="0" dirty="0" err="1" smtClean="0"/>
              <a:t>overview</a:t>
            </a:r>
            <a:r>
              <a:rPr lang="fr-BE" baseline="0" dirty="0" smtClean="0"/>
              <a:t> of the </a:t>
            </a:r>
            <a:r>
              <a:rPr lang="fr-BE" baseline="0" dirty="0" err="1" smtClean="0"/>
              <a:t>submission</a:t>
            </a:r>
            <a:r>
              <a:rPr lang="fr-BE" baseline="0" dirty="0" smtClean="0"/>
              <a:t> cycle </a:t>
            </a:r>
            <a:r>
              <a:rPr lang="fr-BE" baseline="0" dirty="0" err="1" smtClean="0"/>
              <a:t>so</a:t>
            </a:r>
            <a:r>
              <a:rPr lang="fr-BE" baseline="0" dirty="0" smtClean="0"/>
              <a:t> no </a:t>
            </a:r>
            <a:r>
              <a:rPr lang="fr-BE" baseline="0" dirty="0" err="1" smtClean="0"/>
              <a:t>need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spend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too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much</a:t>
            </a:r>
            <a:r>
              <a:rPr lang="fr-BE" baseline="0" dirty="0" smtClean="0"/>
              <a:t> time </a:t>
            </a:r>
            <a:r>
              <a:rPr lang="fr-BE" baseline="0" dirty="0" err="1" smtClean="0"/>
              <a:t>here</a:t>
            </a:r>
            <a:r>
              <a:rPr lang="fr-BE" baseline="0" dirty="0" smtClean="0"/>
              <a:t>. Important to show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indeed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applicants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go back to consortium setup and </a:t>
            </a:r>
            <a:r>
              <a:rPr lang="fr-BE" baseline="0" dirty="0" err="1" smtClean="0"/>
              <a:t>upload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proposal</a:t>
            </a:r>
            <a:r>
              <a:rPr lang="fr-BE" baseline="0" dirty="0" smtClean="0"/>
              <a:t> and annexes </a:t>
            </a:r>
            <a:r>
              <a:rPr lang="fr-BE" baseline="0" dirty="0" err="1" smtClean="0"/>
              <a:t>steps</a:t>
            </a:r>
            <a:r>
              <a:rPr lang="fr-BE" baseline="0" dirty="0" smtClean="0"/>
              <a:t> at </a:t>
            </a:r>
            <a:r>
              <a:rPr lang="fr-BE" baseline="0" dirty="0" err="1" smtClean="0"/>
              <a:t>any</a:t>
            </a:r>
            <a:r>
              <a:rPr lang="fr-BE" baseline="0" dirty="0" smtClean="0"/>
              <a:t> time. 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47BEE-4866-44FB-A088-E87D4B4FA55F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2128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" y="981075"/>
            <a:ext cx="12240684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1" y="258764"/>
            <a:ext cx="1915583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27651" y="2565401"/>
            <a:ext cx="6720416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14917" y="3716339"/>
            <a:ext cx="11377083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1BA92716-6B66-495B-8CE9-09337F2B8C3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689600" y="6659563"/>
            <a:ext cx="814917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A3EE0-3DB7-4804-8DBF-27E0FE5AA7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089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0152" y="1339850"/>
            <a:ext cx="2762249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1339850"/>
            <a:ext cx="8089900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0DFF8-B7A4-46D4-BDB2-BAD68B6E4B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523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167" y="0"/>
            <a:ext cx="201506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5683251" y="6686550"/>
            <a:ext cx="795867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2387600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37289"/>
            <a:ext cx="3860800" cy="484187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1A798-613A-4AFE-8B4D-AD811FF79A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723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4" b="-2"/>
          <a:stretch>
            <a:fillRect/>
          </a:stretch>
        </p:blipFill>
        <p:spPr bwMode="auto">
          <a:xfrm>
            <a:off x="-23284" y="1104900"/>
            <a:ext cx="12263968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85" y="323850"/>
            <a:ext cx="2415116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6430963"/>
            <a:ext cx="9144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5496000" y="3212976"/>
            <a:ext cx="6048672" cy="18722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35360" y="1951427"/>
            <a:ext cx="11521280" cy="2088232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1"/>
          </p:nvPr>
        </p:nvSpPr>
        <p:spPr>
          <a:xfrm>
            <a:off x="5496001" y="5301208"/>
            <a:ext cx="5942508" cy="7200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1554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1A69FA7F-2377-4144-BC17-6C439F3909CB}" type="slidenum">
              <a:rPr lang="en-GB" altLang="en-US" smtClean="0"/>
              <a:pPr/>
              <a:t>‹#›</a:t>
            </a:fld>
            <a:endParaRPr lang="en-GB" altLang="en-US"/>
          </a:p>
        </p:txBody>
      </p:sp>
      <p:pic>
        <p:nvPicPr>
          <p:cNvPr id="8" name="Picture 6" descr="LOGO CE-EN-quadri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1" y="258764"/>
            <a:ext cx="1915583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72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A3F25-D0D8-46F0-AC9A-FDF42ACE8217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7" name="Picture 6" descr="LOGO CE-EN-quadri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1" y="258764"/>
            <a:ext cx="1915583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779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492376"/>
            <a:ext cx="53848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492376"/>
            <a:ext cx="53848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C095E-DF15-40CE-A280-5B24631E0C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960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BE796-5660-460E-92D8-21F34FC13D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1992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CA2B9-3455-4C04-8C82-F4338ABB39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007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4C612-6D16-4AC1-B359-F0B8E286BE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742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BC48E-EED6-4F9C-AD30-B428255CFA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5587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A3150-665F-4E24-94BC-1B5C6B5178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763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1339850"/>
            <a:ext cx="109728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492376"/>
            <a:ext cx="109728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9120C208-8968-431E-A2B0-023665B9E80B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5683251" y="6659564"/>
            <a:ext cx="814916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" name="Picture 6" descr="LOGO CE-EN-quadri.eps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1" y="258764"/>
            <a:ext cx="1915583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hf hdr="0" ftr="0" dt="0"/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21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nea@ec.europa.eu" TargetMode="External"/><Relationship Id="rId2" Type="http://schemas.openxmlformats.org/officeDocument/2006/relationships/hyperlink" Target="https://ec.europa.eu/info/funding-tenders/opportunities/portal/screen/support/helpdesks;programCode=INNOVFUN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c.europa.eu/info/funding-tenders/opportunities/portal/screen/opportunities/topic-details/innovfund-lsc-2020-two-stage;freeTextSearchKeyword=innovfund;typeCodes=1;statusCodes=31094501,31094502,31094503;programCode=INNOVFUND;programDivisionCode=null;focusAreaCode=null;crossCuttingPriorityCode=null;callCode=Default;sortQuery=submissionStatus;orderBy=asc;onlyTenders=false;topicListKey=topicSearchTablePageState" TargetMode="External"/><Relationship Id="rId4" Type="http://schemas.openxmlformats.org/officeDocument/2006/relationships/hyperlink" Target="http://www.ec.europa.eu/ine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/>
          <p:cNvSpPr txBox="1">
            <a:spLocks/>
          </p:cNvSpPr>
          <p:nvPr/>
        </p:nvSpPr>
        <p:spPr bwMode="auto">
          <a:xfrm>
            <a:off x="5663952" y="4437112"/>
            <a:ext cx="46805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0F5494"/>
              </a:buClr>
              <a:buNone/>
              <a:defRPr sz="16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EF0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tabLst>
                <a:tab pos="447675" algn="l"/>
              </a:tabLst>
            </a:pPr>
            <a:endParaRPr lang="fr-BE" sz="1400" i="1" kern="0" dirty="0"/>
          </a:p>
          <a:p>
            <a:pPr lvl="0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GB" b="1" dirty="0">
                <a:solidFill>
                  <a:srgbClr val="FFC000"/>
                </a:solidFill>
                <a:ea typeface="+mn-ea"/>
                <a:cs typeface="+mn-cs"/>
              </a:rPr>
              <a:t>Marc </a:t>
            </a:r>
            <a:r>
              <a:rPr lang="en-GB" b="1" dirty="0" err="1">
                <a:solidFill>
                  <a:srgbClr val="FFC000"/>
                </a:solidFill>
                <a:ea typeface="+mn-ea"/>
                <a:cs typeface="+mn-cs"/>
              </a:rPr>
              <a:t>Vanderhaegen</a:t>
            </a:r>
            <a:endParaRPr lang="en-GB" b="1" dirty="0">
              <a:solidFill>
                <a:srgbClr val="FFC000"/>
              </a:solidFill>
              <a:ea typeface="+mn-ea"/>
              <a:cs typeface="+mn-cs"/>
            </a:endParaRPr>
          </a:p>
          <a:p>
            <a:pPr lvl="0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GB" b="1" dirty="0" err="1">
                <a:solidFill>
                  <a:srgbClr val="FFC000"/>
                </a:solidFill>
                <a:ea typeface="+mn-ea"/>
                <a:cs typeface="+mn-cs"/>
              </a:rPr>
              <a:t>HoU</a:t>
            </a:r>
            <a:r>
              <a:rPr lang="en-GB" b="1" dirty="0">
                <a:solidFill>
                  <a:srgbClr val="FFC000"/>
                </a:solidFill>
                <a:ea typeface="+mn-ea"/>
                <a:cs typeface="+mn-cs"/>
              </a:rPr>
              <a:t>, INEA</a:t>
            </a:r>
            <a:endParaRPr lang="en-GB" b="1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 bwMode="auto">
          <a:xfrm>
            <a:off x="335360" y="1583795"/>
            <a:ext cx="11521280" cy="20882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IE" sz="4400" dirty="0"/>
              <a:t>Innovation </a:t>
            </a:r>
            <a:r>
              <a:rPr lang="en-IE" sz="4400" dirty="0" smtClean="0"/>
              <a:t>Fund</a:t>
            </a:r>
            <a:br>
              <a:rPr lang="en-IE" sz="4400" dirty="0" smtClean="0"/>
            </a:br>
            <a:r>
              <a:rPr lang="en-IE" sz="4400" dirty="0" smtClean="0"/>
              <a:t>First stage of the large scale call</a:t>
            </a:r>
            <a:br>
              <a:rPr lang="en-IE" sz="4400" dirty="0" smtClean="0"/>
            </a:br>
            <a:r>
              <a:rPr lang="en-IE" sz="4400" dirty="0" smtClean="0"/>
              <a:t/>
            </a:r>
            <a:br>
              <a:rPr lang="en-IE" sz="4400" dirty="0" smtClean="0"/>
            </a:br>
            <a:r>
              <a:rPr lang="en-IE" sz="4400" dirty="0" smtClean="0"/>
              <a:t>Application procedure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7640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46523" y="1229374"/>
            <a:ext cx="5278645" cy="5321363"/>
            <a:chOff x="477756" y="1279509"/>
            <a:chExt cx="5278645" cy="532136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7756" y="1279509"/>
              <a:ext cx="5278645" cy="5321363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auto">
            <a:xfrm>
              <a:off x="4070775" y="5491297"/>
              <a:ext cx="1506007" cy="204189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22533" name="Oval 1"/>
          <p:cNvSpPr>
            <a:spLocks noChangeArrowheads="1"/>
          </p:cNvSpPr>
          <p:nvPr/>
        </p:nvSpPr>
        <p:spPr bwMode="auto">
          <a:xfrm>
            <a:off x="4692255" y="2132411"/>
            <a:ext cx="485775" cy="86439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381" defTabSz="685800" eaLnBrk="1" hangingPunct="1">
              <a:spcBef>
                <a:spcPct val="0"/>
              </a:spcBef>
              <a:buClrTx/>
              <a:buNone/>
              <a:defRPr/>
            </a:pPr>
            <a:endParaRPr lang="en-US" altLang="en-US" sz="900" i="0">
              <a:ea typeface="MS PGothic" pitchFamily="34" charset="-128"/>
              <a:cs typeface="Arial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fld id="{51A4C612-6D16-4AC1-B359-F0B8E286BE3B}" type="slidenum">
              <a:rPr lang="en-GB" altLang="en-US" sz="1000" smtClean="0"/>
              <a:pPr/>
              <a:t>10</a:t>
            </a:fld>
            <a:endParaRPr lang="en-GB" altLang="en-US" sz="1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254" y="2899293"/>
            <a:ext cx="5819775" cy="1714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7313" y="1290967"/>
            <a:ext cx="5146182" cy="51289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503" y="2134762"/>
            <a:ext cx="8125962" cy="36625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9877" y="1791892"/>
            <a:ext cx="4607474" cy="2717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 bwMode="auto">
          <a:xfrm>
            <a:off x="10821525" y="4304931"/>
            <a:ext cx="470749" cy="20418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6221" y="188640"/>
            <a:ext cx="6614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Create a Proposal</a:t>
            </a:r>
            <a:endParaRPr lang="en-GB" sz="2800" dirty="0">
              <a:solidFill>
                <a:srgbClr val="FFC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15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Oval 1"/>
          <p:cNvSpPr>
            <a:spLocks noChangeArrowheads="1"/>
          </p:cNvSpPr>
          <p:nvPr/>
        </p:nvSpPr>
        <p:spPr bwMode="auto">
          <a:xfrm>
            <a:off x="4692255" y="2132411"/>
            <a:ext cx="485775" cy="86439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381" defTabSz="685800" eaLnBrk="1" hangingPunct="1">
              <a:spcBef>
                <a:spcPct val="0"/>
              </a:spcBef>
              <a:buClrTx/>
              <a:buNone/>
              <a:defRPr/>
            </a:pPr>
            <a:endParaRPr lang="en-US" altLang="en-US" sz="900" i="0">
              <a:ea typeface="MS PGothic" pitchFamily="34" charset="-128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9646" y="931664"/>
            <a:ext cx="25382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r-BE" sz="1500" dirty="0">
                <a:solidFill>
                  <a:srgbClr val="FFFFFF"/>
                </a:solidFill>
                <a:ea typeface="MS PGothic" pitchFamily="34" charset="-128"/>
              </a:rPr>
              <a:t>Manage Consortium</a:t>
            </a:r>
            <a:endParaRPr lang="en-GB" sz="15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fld id="{51A4C612-6D16-4AC1-B359-F0B8E286BE3B}" type="slidenum">
              <a:rPr lang="en-GB" altLang="en-US" sz="1000" smtClean="0"/>
              <a:pPr/>
              <a:t>11</a:t>
            </a:fld>
            <a:endParaRPr lang="en-GB" altLang="en-US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21" y="1349120"/>
            <a:ext cx="5801329" cy="4897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080" y="1110098"/>
            <a:ext cx="5086350" cy="547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538" y="1814028"/>
            <a:ext cx="6723562" cy="3717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0918" y="1228065"/>
            <a:ext cx="6000907" cy="5358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 bwMode="auto">
          <a:xfrm>
            <a:off x="11448678" y="6056842"/>
            <a:ext cx="470749" cy="20418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057" y="1316912"/>
            <a:ext cx="6335598" cy="536457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6221" y="188640"/>
            <a:ext cx="6614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Build a Consortium (if necessary)</a:t>
            </a:r>
            <a:endParaRPr lang="en-GB" sz="2800" dirty="0">
              <a:solidFill>
                <a:srgbClr val="FFC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22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fld id="{51A4C612-6D16-4AC1-B359-F0B8E286BE3B}" type="slidenum">
              <a:rPr lang="en-GB" altLang="en-US" sz="1000" smtClean="0"/>
              <a:pPr/>
              <a:t>12</a:t>
            </a:fld>
            <a:endParaRPr lang="en-GB" altLang="en-US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75" y="1209322"/>
            <a:ext cx="5805645" cy="5512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926" y="1220609"/>
            <a:ext cx="5775450" cy="5500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060" y="1853825"/>
            <a:ext cx="4743450" cy="103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46221" y="188640"/>
            <a:ext cx="6614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Edit Proposal &amp; Upload Annexes</a:t>
            </a:r>
            <a:endParaRPr lang="en-GB" sz="2800" dirty="0">
              <a:solidFill>
                <a:srgbClr val="FFC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88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5588794"/>
            <a:ext cx="1600200" cy="357188"/>
          </a:xfrm>
        </p:spPr>
        <p:txBody>
          <a:bodyPr/>
          <a:lstStyle/>
          <a:p>
            <a:pPr defTabSz="685800">
              <a:defRPr/>
            </a:pPr>
            <a:fld id="{FF0394E4-91E9-459A-A240-6C235DFDDFFB}" type="slidenum">
              <a:rPr lang="en-GB" sz="1050">
                <a:solidFill>
                  <a:srgbClr val="000000"/>
                </a:solidFill>
                <a:ea typeface="ＭＳ Ｐゴシック" pitchFamily="-110" charset="-128"/>
              </a:rPr>
              <a:pPr defTabSz="685800">
                <a:defRPr/>
              </a:pPr>
              <a:t>13</a:t>
            </a:fld>
            <a:endParaRPr lang="en-GB" sz="1050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fld id="{51A4C612-6D16-4AC1-B359-F0B8E286BE3B}" type="slidenum">
              <a:rPr lang="en-GB" altLang="en-US" sz="1000" smtClean="0"/>
              <a:pPr/>
              <a:t>13</a:t>
            </a:fld>
            <a:endParaRPr lang="en-GB" altLang="en-US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82773"/>
            <a:ext cx="3962400" cy="552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75" y="1012257"/>
            <a:ext cx="4543425" cy="539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7075" y="1169246"/>
            <a:ext cx="4533900" cy="546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0187" y="1077998"/>
            <a:ext cx="4524375" cy="549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9050" y="1662112"/>
            <a:ext cx="4533900" cy="353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7723" y="1308233"/>
            <a:ext cx="5114925" cy="467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374" y="1680345"/>
            <a:ext cx="635317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76399" y="1285941"/>
            <a:ext cx="5086350" cy="482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20326" y="1971266"/>
            <a:ext cx="5114925" cy="337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46221" y="188640"/>
            <a:ext cx="6614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Part A Structured Form</a:t>
            </a:r>
            <a:endParaRPr lang="en-GB" sz="2800" dirty="0">
              <a:solidFill>
                <a:srgbClr val="FFC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35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fld id="{51A4C612-6D16-4AC1-B359-F0B8E286BE3B}" type="slidenum">
              <a:rPr lang="en-GB" altLang="en-US" sz="1000" smtClean="0"/>
              <a:pPr/>
              <a:t>14</a:t>
            </a:fld>
            <a:endParaRPr lang="en-GB" altLang="en-US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05" y="1157505"/>
            <a:ext cx="4200525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346" y="1211603"/>
            <a:ext cx="5758299" cy="521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4393" y="1157505"/>
            <a:ext cx="6096955" cy="5317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5537" y="1215969"/>
            <a:ext cx="6587833" cy="5227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5460" y="3518721"/>
            <a:ext cx="9991110" cy="2995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46221" y="188640"/>
            <a:ext cx="6614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Submitting Your Proposal</a:t>
            </a:r>
            <a:endParaRPr lang="en-GB" sz="2800" dirty="0">
              <a:solidFill>
                <a:srgbClr val="FFC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36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fld id="{51A4C612-6D16-4AC1-B359-F0B8E286BE3B}" type="slidenum">
              <a:rPr lang="en-GB" altLang="en-US" sz="1000" smtClean="0"/>
              <a:pPr/>
              <a:t>15</a:t>
            </a:fld>
            <a:endParaRPr lang="en-GB" altLang="en-US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21" y="1289749"/>
            <a:ext cx="11772825" cy="4663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 bwMode="auto">
          <a:xfrm>
            <a:off x="11001544" y="5274205"/>
            <a:ext cx="1017501" cy="45005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25" y="188640"/>
            <a:ext cx="6614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My Proposals TAB in the F&amp;T portal</a:t>
            </a:r>
            <a:endParaRPr lang="en-GB" sz="2800" dirty="0">
              <a:solidFill>
                <a:srgbClr val="FFC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48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fld id="{51A4C612-6D16-4AC1-B359-F0B8E286BE3B}" type="slidenum">
              <a:rPr lang="en-GB" altLang="en-US" sz="1000" smtClean="0"/>
              <a:pPr/>
              <a:t>16</a:t>
            </a:fld>
            <a:endParaRPr lang="en-GB" altLang="en-US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75" y="1223755"/>
            <a:ext cx="8984624" cy="4099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46221" y="188640"/>
            <a:ext cx="6614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Where to Get Help</a:t>
            </a:r>
            <a:endParaRPr lang="en-GB" sz="2800" dirty="0">
              <a:solidFill>
                <a:srgbClr val="FFC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525" y="2140957"/>
            <a:ext cx="8752179" cy="364306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5342183" y="5322824"/>
            <a:ext cx="1788932" cy="25292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240905" y="2348880"/>
            <a:ext cx="1170130" cy="40504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07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FA7F-2377-4144-BC17-6C439F3909CB}" type="slidenum">
              <a:rPr lang="en-GB" altLang="en-US" smtClean="0"/>
              <a:pPr/>
              <a:t>17</a:t>
            </a:fld>
            <a:endParaRPr lang="en-GB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910535" y="1502265"/>
            <a:ext cx="8229600" cy="45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4677E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endParaRPr lang="en-GB" sz="4800" b="0" kern="0" dirty="0">
              <a:latin typeface="Segoe Print" panose="02000600000000000000" pitchFamily="2" charset="0"/>
            </a:endParaRPr>
          </a:p>
          <a:p>
            <a:pPr algn="ctr"/>
            <a:r>
              <a:rPr lang="en-GB" sz="4800" b="0" kern="0" dirty="0">
                <a:latin typeface="Segoe Print" panose="02000600000000000000" pitchFamily="2" charset="0"/>
              </a:rPr>
              <a:t>Thank you! </a:t>
            </a:r>
          </a:p>
          <a:p>
            <a:pPr algn="ctr"/>
            <a:endParaRPr lang="en-GB" sz="2800" b="0" dirty="0">
              <a:solidFill>
                <a:srgbClr val="75195B"/>
              </a:solidFill>
              <a:latin typeface="EC Square Sans Pro Medium" panose="020B0500000000020004" pitchFamily="34" charset="0"/>
            </a:endParaRPr>
          </a:p>
          <a:p>
            <a:pPr algn="ctr"/>
            <a:r>
              <a:rPr lang="en-GB" sz="2800" b="0" dirty="0">
                <a:solidFill>
                  <a:srgbClr val="0F5494"/>
                </a:solidFill>
                <a:latin typeface="EC Square Sans Pro" panose="020B0506040000020004" pitchFamily="34" charset="0"/>
              </a:rPr>
              <a:t>Contact INEA through the</a:t>
            </a:r>
          </a:p>
          <a:p>
            <a:pPr algn="ctr"/>
            <a:r>
              <a:rPr lang="en-GB" sz="2800" b="0" dirty="0" smtClean="0">
                <a:solidFill>
                  <a:srgbClr val="75195B"/>
                </a:solidFill>
                <a:latin typeface="EC Square Sans Pro" panose="020B0506040000020004" pitchFamily="34" charset="0"/>
              </a:rPr>
              <a:t> </a:t>
            </a:r>
            <a:r>
              <a:rPr lang="en-GB" sz="2800" b="0" dirty="0" smtClean="0">
                <a:solidFill>
                  <a:srgbClr val="75195B"/>
                </a:solidFill>
                <a:latin typeface="EC Square Sans Pro" panose="020B0506040000020004" pitchFamily="34" charset="0"/>
                <a:hlinkClick r:id="rId2"/>
              </a:rPr>
              <a:t>funding and tender portal helpdesks</a:t>
            </a:r>
            <a:endParaRPr lang="en-GB" sz="2800" b="0" kern="0" dirty="0">
              <a:solidFill>
                <a:srgbClr val="75195B"/>
              </a:solidFill>
              <a:latin typeface="EC Square Sans Pro" panose="020B0506040000020004" pitchFamily="34" charset="0"/>
            </a:endParaRPr>
          </a:p>
          <a:p>
            <a:pPr algn="ctr"/>
            <a:r>
              <a:rPr lang="fr-BE" altLang="en-US" sz="28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  <a:hlinkClick r:id="rId3"/>
              </a:rPr>
              <a:t>@</a:t>
            </a:r>
            <a:r>
              <a:rPr lang="fr-BE" altLang="en-US" sz="2800" b="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  <a:hlinkClick r:id="rId3"/>
              </a:rPr>
              <a:t>inea_eu</a:t>
            </a:r>
            <a:endParaRPr lang="fr-BE" altLang="en-US" sz="2800" b="0" kern="0" dirty="0">
              <a:solidFill>
                <a:schemeClr val="tx1">
                  <a:lumMod val="65000"/>
                  <a:lumOff val="35000"/>
                </a:schemeClr>
              </a:solidFill>
              <a:latin typeface="EC Square Sans Pro" panose="020B0506040000020004" pitchFamily="34" charset="0"/>
              <a:hlinkClick r:id="rId3"/>
            </a:endParaRPr>
          </a:p>
          <a:p>
            <a:pPr algn="ctr"/>
            <a:r>
              <a:rPr lang="fr-BE" altLang="en-US" sz="28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  <a:hlinkClick r:id=""/>
              </a:rPr>
              <a:t>I</a:t>
            </a:r>
            <a:r>
              <a:rPr lang="en-GB" sz="28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  <a:hlinkClick r:id="rId4"/>
              </a:rPr>
              <a:t>www.ec.europa.eu/inea</a:t>
            </a:r>
            <a:endParaRPr lang="en-GB" sz="2800" b="0" kern="0" dirty="0">
              <a:solidFill>
                <a:schemeClr val="tx1">
                  <a:lumMod val="65000"/>
                  <a:lumOff val="35000"/>
                </a:schemeClr>
              </a:solidFill>
              <a:latin typeface="EC Square Sans Pro" panose="020B0506040000020004" pitchFamily="34" charset="0"/>
            </a:endParaRPr>
          </a:p>
          <a:p>
            <a:pPr algn="ctr"/>
            <a:r>
              <a:rPr lang="en-GB" sz="28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/>
            </a:r>
            <a:br>
              <a:rPr lang="en-GB" sz="28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</a:br>
            <a:r>
              <a:rPr lang="en-GB" sz="2800" b="0" kern="0" dirty="0">
                <a:latin typeface="EC Square Sans Pro" panose="020B0506040000020004" pitchFamily="34" charset="0"/>
              </a:rPr>
              <a:t/>
            </a:r>
            <a:br>
              <a:rPr lang="en-GB" sz="2800" b="0" kern="0" dirty="0">
                <a:latin typeface="EC Square Sans Pro" panose="020B0506040000020004" pitchFamily="34" charset="0"/>
              </a:rPr>
            </a:br>
            <a:r>
              <a:rPr lang="en-GB" sz="3000" b="0" kern="0" dirty="0">
                <a:latin typeface="EC Square Sans Pro" panose="020B0506040000020004" pitchFamily="34" charset="0"/>
              </a:rPr>
              <a:t/>
            </a:r>
            <a:br>
              <a:rPr lang="en-GB" sz="3000" b="0" kern="0" dirty="0">
                <a:latin typeface="EC Square Sans Pro" panose="020B0506040000020004" pitchFamily="34" charset="0"/>
              </a:rPr>
            </a:br>
            <a:r>
              <a:rPr lang="en-GB" sz="3000" b="0" kern="0" dirty="0">
                <a:latin typeface="EC Square Sans Pro" panose="020B0506040000020004" pitchFamily="34" charset="0"/>
              </a:rPr>
              <a:t> </a:t>
            </a:r>
            <a:r>
              <a:rPr lang="en-GB" b="0" kern="0" dirty="0">
                <a:latin typeface="EC Square Sans Pro" panose="020B0506040000020004" pitchFamily="34" charset="0"/>
              </a:rPr>
              <a:t/>
            </a:r>
            <a:br>
              <a:rPr lang="en-GB" b="0" kern="0" dirty="0">
                <a:latin typeface="EC Square Sans Pro" panose="020B0506040000020004" pitchFamily="34" charset="0"/>
              </a:rPr>
            </a:br>
            <a:r>
              <a:rPr lang="en-GB" b="0" kern="0" dirty="0">
                <a:latin typeface="EC Square Sans Pro" panose="020B0506040000020004" pitchFamily="34" charset="0"/>
              </a:rPr>
              <a:t/>
            </a:r>
            <a:br>
              <a:rPr lang="en-GB" b="0" kern="0" dirty="0">
                <a:latin typeface="EC Square Sans Pro" panose="020B0506040000020004" pitchFamily="34" charset="0"/>
              </a:rPr>
            </a:br>
            <a:r>
              <a:rPr lang="en-GB" kern="0" dirty="0"/>
              <a:t/>
            </a:r>
            <a:br>
              <a:rPr lang="en-GB" kern="0" dirty="0"/>
            </a:br>
            <a:endParaRPr lang="en-GB" kern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40505" y="3744035"/>
            <a:ext cx="9001000" cy="2880320"/>
          </a:xfrm>
        </p:spPr>
        <p:txBody>
          <a:bodyPr/>
          <a:lstStyle/>
          <a:p>
            <a:pPr algn="ctr"/>
            <a:r>
              <a:rPr lang="en-GB" sz="3200" b="0" dirty="0">
                <a:solidFill>
                  <a:srgbClr val="75195B"/>
                </a:solidFill>
                <a:latin typeface="EC Square Sans Pro Medium" panose="020B0500000000020004" pitchFamily="34" charset="0"/>
              </a:rPr>
              <a:t/>
            </a:r>
            <a:br>
              <a:rPr lang="en-GB" sz="3200" b="0" dirty="0">
                <a:solidFill>
                  <a:srgbClr val="75195B"/>
                </a:solidFill>
                <a:latin typeface="EC Square Sans Pro Medium" panose="020B0500000000020004" pitchFamily="34" charset="0"/>
              </a:rPr>
            </a:br>
            <a:r>
              <a:rPr lang="en-GB" sz="2800" b="0" dirty="0" smtClean="0">
                <a:latin typeface="EC Square Sans Pro" panose="020B0506040000020004" pitchFamily="34" charset="0"/>
                <a:hlinkClick r:id="rId5"/>
              </a:rPr>
              <a:t>Innovation fund call</a:t>
            </a:r>
            <a:r>
              <a:rPr lang="en-GB" sz="2800" b="0" dirty="0" smtClean="0">
                <a:latin typeface="EC Square Sans Pro" panose="020B0506040000020004" pitchFamily="34" charset="0"/>
              </a:rPr>
              <a:t> on the funding and tender portal</a:t>
            </a:r>
            <a:r>
              <a:rPr lang="en-GB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  <a:t/>
            </a:r>
            <a:br>
              <a:rPr lang="en-GB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panose="020B0506040000020004" pitchFamily="34" charset="0"/>
              </a:rPr>
            </a:br>
            <a:endParaRPr lang="en-GB" dirty="0"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9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27" y="1358771"/>
            <a:ext cx="10729068" cy="495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B831-82B0-4425-B61A-B9D504409214}" type="slidenum">
              <a:rPr lang="en-GB" altLang="en-US" sz="1000" smtClean="0"/>
              <a:t>2</a:t>
            </a:fld>
            <a:endParaRPr lang="en-GB" alt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-21108" y="217792"/>
            <a:ext cx="6614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How to Participate general Help Page</a:t>
            </a:r>
            <a:endParaRPr lang="en-GB" sz="2800" dirty="0">
              <a:solidFill>
                <a:srgbClr val="FFC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2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C612-6D16-4AC1-B359-F0B8E286BE3B}" type="slidenum">
              <a:rPr lang="en-GB" altLang="en-US" sz="1000" smtClean="0"/>
              <a:pPr/>
              <a:t>3</a:t>
            </a:fld>
            <a:endParaRPr lang="en-GB" altLang="en-US" sz="1000" dirty="0"/>
          </a:p>
        </p:txBody>
      </p:sp>
      <p:sp>
        <p:nvSpPr>
          <p:cNvPr id="2" name="Rectangle 1"/>
          <p:cNvSpPr/>
          <p:nvPr/>
        </p:nvSpPr>
        <p:spPr>
          <a:xfrm>
            <a:off x="270540" y="6598364"/>
            <a:ext cx="51700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000" dirty="0"/>
              <a:t>https://ec.europa.eu/info/funding-tenders/opportunities/portal/screen/home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89" y="1264481"/>
            <a:ext cx="11639952" cy="5333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 bwMode="auto">
          <a:xfrm>
            <a:off x="515380" y="5724255"/>
            <a:ext cx="1575175" cy="99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5380" y="5724255"/>
            <a:ext cx="1890210" cy="75909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30" y="188640"/>
            <a:ext cx="6614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Where to Find the Innovation Fund </a:t>
            </a:r>
            <a:endParaRPr lang="en-GB" sz="2800" dirty="0">
              <a:solidFill>
                <a:srgbClr val="FFC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17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C612-6D16-4AC1-B359-F0B8E286BE3B}" type="slidenum">
              <a:rPr lang="en-GB" altLang="en-US" sz="1000" smtClean="0"/>
              <a:pPr/>
              <a:t>4</a:t>
            </a:fld>
            <a:endParaRPr lang="en-GB" altLang="en-US" sz="10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15380" y="5724255"/>
            <a:ext cx="1575175" cy="99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45" y="1412411"/>
            <a:ext cx="11790439" cy="4986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 bwMode="auto">
          <a:xfrm>
            <a:off x="7294266" y="5859270"/>
            <a:ext cx="719644" cy="43096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221" y="188640"/>
            <a:ext cx="6614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Innovation Fund Landing Page</a:t>
            </a:r>
            <a:endParaRPr lang="en-GB" sz="2800" dirty="0">
              <a:solidFill>
                <a:srgbClr val="FFC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18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C612-6D16-4AC1-B359-F0B8E286BE3B}" type="slidenum">
              <a:rPr lang="en-GB" altLang="en-US" sz="1000" smtClean="0"/>
              <a:pPr/>
              <a:t>5</a:t>
            </a:fld>
            <a:endParaRPr lang="en-GB" altLang="en-US" sz="10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15380" y="5724255"/>
            <a:ext cx="1575175" cy="99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5" y="1662815"/>
            <a:ext cx="11971330" cy="415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 bwMode="auto">
          <a:xfrm>
            <a:off x="4039838" y="3513755"/>
            <a:ext cx="1800199" cy="22478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221" y="188640"/>
            <a:ext cx="6614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Call Search Page</a:t>
            </a:r>
            <a:endParaRPr lang="en-GB" sz="2800" dirty="0">
              <a:solidFill>
                <a:srgbClr val="FFC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19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84" y="1493785"/>
            <a:ext cx="11604516" cy="3529013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/>
              <a:t>-Topic conditions and documents (</a:t>
            </a:r>
            <a:r>
              <a:rPr lang="fr-BE" dirty="0" err="1" smtClean="0"/>
              <a:t>most</a:t>
            </a:r>
            <a:r>
              <a:rPr lang="fr-BE" dirty="0" smtClean="0"/>
              <a:t> important section </a:t>
            </a:r>
            <a:r>
              <a:rPr lang="fr-BE" dirty="0" err="1" smtClean="0"/>
              <a:t>with</a:t>
            </a:r>
            <a:r>
              <a:rPr lang="fr-BE" dirty="0" smtClean="0"/>
              <a:t> call </a:t>
            </a:r>
            <a:r>
              <a:rPr lang="fr-BE" dirty="0" err="1" smtClean="0"/>
              <a:t>text</a:t>
            </a:r>
            <a:r>
              <a:rPr lang="fr-BE" dirty="0" smtClean="0"/>
              <a:t>)</a:t>
            </a:r>
          </a:p>
          <a:p>
            <a:pPr marL="0" indent="0">
              <a:buNone/>
            </a:pPr>
            <a:r>
              <a:rPr lang="fr-BE" dirty="0"/>
              <a:t>-Short topic description</a:t>
            </a:r>
          </a:p>
          <a:p>
            <a:pPr marL="0" indent="0">
              <a:buNone/>
            </a:pPr>
            <a:r>
              <a:rPr lang="fr-BE" dirty="0" smtClean="0"/>
              <a:t>-Section to </a:t>
            </a:r>
            <a:r>
              <a:rPr lang="fr-BE" dirty="0" err="1" smtClean="0"/>
              <a:t>start</a:t>
            </a:r>
            <a:r>
              <a:rPr lang="fr-BE" dirty="0" smtClean="0"/>
              <a:t> a </a:t>
            </a:r>
            <a:r>
              <a:rPr lang="fr-BE" dirty="0" err="1" smtClean="0"/>
              <a:t>submission</a:t>
            </a:r>
            <a:endParaRPr lang="fr-BE" dirty="0" smtClean="0"/>
          </a:p>
          <a:p>
            <a:pPr marL="0" indent="0">
              <a:buNone/>
            </a:pPr>
            <a:r>
              <a:rPr lang="fr-BE" dirty="0" smtClean="0"/>
              <a:t>-</a:t>
            </a:r>
            <a:r>
              <a:rPr lang="fr-BE" dirty="0" err="1" smtClean="0"/>
              <a:t>FAQs</a:t>
            </a:r>
            <a:endParaRPr lang="fr-BE" dirty="0" smtClean="0"/>
          </a:p>
          <a:p>
            <a:pPr marL="0" indent="0">
              <a:buNone/>
            </a:pPr>
            <a:r>
              <a:rPr lang="fr-BE" dirty="0" smtClean="0"/>
              <a:t>-</a:t>
            </a:r>
            <a:r>
              <a:rPr lang="fr-BE" dirty="0" err="1" smtClean="0"/>
              <a:t>Get</a:t>
            </a:r>
            <a:r>
              <a:rPr lang="fr-BE" dirty="0" smtClean="0"/>
              <a:t> support</a:t>
            </a:r>
          </a:p>
          <a:p>
            <a:pPr marL="0" indent="0">
              <a:buNone/>
            </a:pPr>
            <a:r>
              <a:rPr lang="fr-BE" dirty="0" smtClean="0"/>
              <a:t>-Call information</a:t>
            </a:r>
          </a:p>
          <a:p>
            <a:pPr marL="0" indent="0">
              <a:buNone/>
            </a:pPr>
            <a:r>
              <a:rPr lang="fr-BE" dirty="0" smtClean="0"/>
              <a:t>-Call update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FA7F-2377-4144-BC17-6C439F3909CB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46221" y="188640"/>
            <a:ext cx="6614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Overview of IF Call Page</a:t>
            </a:r>
            <a:endParaRPr lang="en-GB" sz="2800" dirty="0">
              <a:solidFill>
                <a:srgbClr val="FFC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6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177" y="67841"/>
            <a:ext cx="10022030" cy="66988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FA7F-2377-4144-BC17-6C439F3909CB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34189" y="2933945"/>
            <a:ext cx="2486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IF call page: Topic conditions and documents</a:t>
            </a:r>
            <a:endParaRPr lang="en-GB" sz="2800" dirty="0">
              <a:solidFill>
                <a:srgbClr val="FFC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94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C612-6D16-4AC1-B359-F0B8E286BE3B}" type="slidenum">
              <a:rPr lang="en-GB" altLang="en-US" sz="1000" smtClean="0"/>
              <a:pPr/>
              <a:t>8</a:t>
            </a:fld>
            <a:endParaRPr lang="en-GB" altLang="en-US" sz="10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15380" y="5724255"/>
            <a:ext cx="1575175" cy="99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21" y="1268000"/>
            <a:ext cx="9989440" cy="4456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410" y="1780887"/>
            <a:ext cx="10796990" cy="4798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 bwMode="auto">
          <a:xfrm>
            <a:off x="4757118" y="5127923"/>
            <a:ext cx="1170130" cy="40504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0505" y="1020663"/>
            <a:ext cx="9588282" cy="3119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1301" y="1700049"/>
            <a:ext cx="8529355" cy="3236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46221" y="188640"/>
            <a:ext cx="6614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IF call </a:t>
            </a:r>
            <a:r>
              <a:rPr lang="en-GB" sz="2800" dirty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GB" sz="2800" dirty="0" smtClean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age: other elements</a:t>
            </a:r>
            <a:endParaRPr lang="en-GB" sz="2800" dirty="0">
              <a:solidFill>
                <a:srgbClr val="FFC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61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3" name="Straight Arrow Connector 30"/>
          <p:cNvCxnSpPr>
            <a:cxnSpLocks noChangeShapeType="1"/>
          </p:cNvCxnSpPr>
          <p:nvPr/>
        </p:nvCxnSpPr>
        <p:spPr bwMode="auto">
          <a:xfrm>
            <a:off x="3210806" y="3182276"/>
            <a:ext cx="332675" cy="62478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4" name="Straight Arrow Connector 33"/>
          <p:cNvCxnSpPr>
            <a:cxnSpLocks noChangeShapeType="1"/>
          </p:cNvCxnSpPr>
          <p:nvPr/>
        </p:nvCxnSpPr>
        <p:spPr bwMode="auto">
          <a:xfrm>
            <a:off x="5732516" y="2983040"/>
            <a:ext cx="294085" cy="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5" name="Straight Arrow Connector 36"/>
          <p:cNvCxnSpPr>
            <a:cxnSpLocks noChangeShapeType="1"/>
          </p:cNvCxnSpPr>
          <p:nvPr/>
        </p:nvCxnSpPr>
        <p:spPr bwMode="auto">
          <a:xfrm flipH="1">
            <a:off x="9535822" y="3812848"/>
            <a:ext cx="0" cy="49649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6" name="Straight Arrow Connector 41"/>
          <p:cNvCxnSpPr>
            <a:cxnSpLocks noChangeShapeType="1"/>
            <a:endCxn id="30" idx="3"/>
          </p:cNvCxnSpPr>
          <p:nvPr/>
        </p:nvCxnSpPr>
        <p:spPr bwMode="auto">
          <a:xfrm flipH="1">
            <a:off x="8197062" y="4908935"/>
            <a:ext cx="913035" cy="68974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7" name="Straight Arrow Connector 45"/>
          <p:cNvCxnSpPr>
            <a:cxnSpLocks noChangeShapeType="1"/>
            <a:stCxn id="30" idx="1"/>
            <a:endCxn id="32" idx="3"/>
          </p:cNvCxnSpPr>
          <p:nvPr/>
        </p:nvCxnSpPr>
        <p:spPr bwMode="auto">
          <a:xfrm flipH="1">
            <a:off x="5748046" y="5598675"/>
            <a:ext cx="556523" cy="142858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8" name="TextBox 48"/>
          <p:cNvSpPr txBox="1">
            <a:spLocks noChangeArrowheads="1"/>
          </p:cNvSpPr>
          <p:nvPr/>
        </p:nvSpPr>
        <p:spPr bwMode="auto">
          <a:xfrm>
            <a:off x="1183807" y="1718810"/>
            <a:ext cx="202287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en-US" sz="900" b="1" dirty="0" smtClean="0">
                <a:solidFill>
                  <a:srgbClr val="000000"/>
                </a:solidFill>
                <a:latin typeface="Arial" charset="0"/>
              </a:rPr>
              <a:t>1) Call and topic </a:t>
            </a:r>
            <a:r>
              <a:rPr lang="en-GB" altLang="en-US" sz="900" b="1" dirty="0">
                <a:solidFill>
                  <a:srgbClr val="000000"/>
                </a:solidFill>
                <a:latin typeface="Arial" charset="0"/>
              </a:rPr>
              <a:t>Selection</a:t>
            </a:r>
          </a:p>
        </p:txBody>
      </p:sp>
      <p:sp>
        <p:nvSpPr>
          <p:cNvPr id="5129" name="TextBox 49"/>
          <p:cNvSpPr txBox="1">
            <a:spLocks noChangeArrowheads="1"/>
          </p:cNvSpPr>
          <p:nvPr/>
        </p:nvSpPr>
        <p:spPr bwMode="auto">
          <a:xfrm>
            <a:off x="3364377" y="1080029"/>
            <a:ext cx="201334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en-US" sz="900" b="1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GB" altLang="en-US" sz="900" b="1" dirty="0" smtClean="0">
                <a:solidFill>
                  <a:srgbClr val="000000"/>
                </a:solidFill>
                <a:latin typeface="Arial" charset="0"/>
              </a:rPr>
              <a:t>) Create Proposal</a:t>
            </a:r>
            <a:endParaRPr lang="en-GB" altLang="en-US" sz="9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30" name="TextBox 50"/>
          <p:cNvSpPr txBox="1">
            <a:spLocks noChangeArrowheads="1"/>
          </p:cNvSpPr>
          <p:nvPr/>
        </p:nvSpPr>
        <p:spPr bwMode="auto">
          <a:xfrm>
            <a:off x="8081379" y="1207165"/>
            <a:ext cx="201572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en-US" sz="900" b="1" dirty="0" smtClean="0">
                <a:solidFill>
                  <a:srgbClr val="000000"/>
                </a:solidFill>
                <a:latin typeface="Arial" charset="0"/>
              </a:rPr>
              <a:t>4) Consortia Setup if relevant</a:t>
            </a:r>
            <a:endParaRPr lang="en-GB" altLang="en-US" sz="9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31" name="TextBox 51"/>
          <p:cNvSpPr txBox="1">
            <a:spLocks noChangeArrowheads="1"/>
          </p:cNvSpPr>
          <p:nvPr/>
        </p:nvSpPr>
        <p:spPr bwMode="auto">
          <a:xfrm>
            <a:off x="9905392" y="4028712"/>
            <a:ext cx="193476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en-US" sz="900" b="1" dirty="0" smtClean="0">
                <a:solidFill>
                  <a:srgbClr val="000000"/>
                </a:solidFill>
                <a:latin typeface="Arial" charset="0"/>
              </a:rPr>
              <a:t>5) Upload Proposal &amp; Annexes</a:t>
            </a:r>
            <a:endParaRPr lang="en-GB" altLang="en-US" sz="9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32" name="TextBox 52"/>
          <p:cNvSpPr txBox="1">
            <a:spLocks noChangeArrowheads="1"/>
          </p:cNvSpPr>
          <p:nvPr/>
        </p:nvSpPr>
        <p:spPr bwMode="auto">
          <a:xfrm>
            <a:off x="6304569" y="4176898"/>
            <a:ext cx="225060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en-US" sz="900" b="1" dirty="0" smtClean="0">
                <a:solidFill>
                  <a:srgbClr val="000000"/>
                </a:solidFill>
                <a:latin typeface="Arial" charset="0"/>
              </a:rPr>
              <a:t>5 </a:t>
            </a:r>
            <a:r>
              <a:rPr lang="en-GB" altLang="en-US" sz="900" b="1" dirty="0" err="1" smtClean="0">
                <a:solidFill>
                  <a:srgbClr val="000000"/>
                </a:solidFill>
                <a:latin typeface="Arial" charset="0"/>
              </a:rPr>
              <a:t>bis</a:t>
            </a:r>
            <a:r>
              <a:rPr lang="en-GB" altLang="en-US" sz="900" b="1" dirty="0" smtClean="0">
                <a:solidFill>
                  <a:srgbClr val="000000"/>
                </a:solidFill>
                <a:latin typeface="Arial" charset="0"/>
              </a:rPr>
              <a:t>) Complete administrative data</a:t>
            </a:r>
            <a:endParaRPr lang="en-GB" altLang="en-US" sz="9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33" name="TextBox 53"/>
          <p:cNvSpPr txBox="1">
            <a:spLocks noChangeArrowheads="1"/>
          </p:cNvSpPr>
          <p:nvPr/>
        </p:nvSpPr>
        <p:spPr bwMode="auto">
          <a:xfrm>
            <a:off x="3170256" y="4511606"/>
            <a:ext cx="202287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en-US" sz="900" b="1" dirty="0">
                <a:solidFill>
                  <a:srgbClr val="000000"/>
                </a:solidFill>
                <a:latin typeface="Arial" charset="0"/>
              </a:rPr>
              <a:t>6</a:t>
            </a:r>
            <a:r>
              <a:rPr lang="en-GB" altLang="en-US" sz="900" b="1" dirty="0" smtClean="0">
                <a:solidFill>
                  <a:srgbClr val="000000"/>
                </a:solidFill>
                <a:latin typeface="Arial" charset="0"/>
              </a:rPr>
              <a:t>) Submit</a:t>
            </a:r>
            <a:endParaRPr lang="en-GB" altLang="en-US" sz="9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fld id="{51A4C612-6D16-4AC1-B359-F0B8E286BE3B}" type="slidenum">
              <a:rPr lang="en-GB" altLang="en-US" sz="1000" smtClean="0"/>
              <a:pPr/>
              <a:t>9</a:t>
            </a:fld>
            <a:endParaRPr lang="en-GB" altLang="en-US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806" y="1943835"/>
            <a:ext cx="2022873" cy="739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808" y="2983040"/>
            <a:ext cx="2022872" cy="772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4" name="Straight Arrow Connector 30"/>
          <p:cNvCxnSpPr>
            <a:cxnSpLocks noChangeShapeType="1"/>
          </p:cNvCxnSpPr>
          <p:nvPr/>
        </p:nvCxnSpPr>
        <p:spPr bwMode="auto">
          <a:xfrm>
            <a:off x="2272043" y="2705891"/>
            <a:ext cx="158353" cy="277149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15" y="1400650"/>
            <a:ext cx="2201801" cy="315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4075" y="1842803"/>
            <a:ext cx="1790239" cy="1970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TextBox 49"/>
          <p:cNvSpPr txBox="1">
            <a:spLocks noChangeArrowheads="1"/>
          </p:cNvSpPr>
          <p:nvPr/>
        </p:nvSpPr>
        <p:spPr bwMode="auto">
          <a:xfrm>
            <a:off x="6005990" y="1622993"/>
            <a:ext cx="201334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en-US" sz="900" b="1" dirty="0" smtClean="0">
                <a:solidFill>
                  <a:srgbClr val="000000"/>
                </a:solidFill>
                <a:latin typeface="Arial" charset="0"/>
              </a:rPr>
              <a:t>3 </a:t>
            </a:r>
            <a:r>
              <a:rPr lang="en-GB" altLang="en-US" sz="900" b="1" dirty="0" err="1" smtClean="0">
                <a:solidFill>
                  <a:srgbClr val="000000"/>
                </a:solidFill>
                <a:latin typeface="Arial" charset="0"/>
              </a:rPr>
              <a:t>bis</a:t>
            </a:r>
            <a:r>
              <a:rPr lang="en-GB" altLang="en-US" sz="900" b="1" dirty="0" smtClean="0">
                <a:solidFill>
                  <a:srgbClr val="000000"/>
                </a:solidFill>
                <a:latin typeface="Arial" charset="0"/>
              </a:rPr>
              <a:t>) Disclaimer</a:t>
            </a:r>
            <a:endParaRPr lang="en-GB" altLang="en-US" sz="9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8870" y="1489570"/>
            <a:ext cx="2673905" cy="2387841"/>
          </a:xfrm>
          <a:prstGeom prst="rect">
            <a:avLst/>
          </a:prstGeom>
        </p:spPr>
      </p:pic>
      <p:cxnSp>
        <p:nvCxnSpPr>
          <p:cNvPr id="26" name="Straight Arrow Connector 36"/>
          <p:cNvCxnSpPr>
            <a:cxnSpLocks noChangeShapeType="1"/>
          </p:cNvCxnSpPr>
          <p:nvPr/>
        </p:nvCxnSpPr>
        <p:spPr bwMode="auto">
          <a:xfrm>
            <a:off x="7811049" y="2983040"/>
            <a:ext cx="488382" cy="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0097" y="4301023"/>
            <a:ext cx="2569322" cy="244716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4569" y="4475875"/>
            <a:ext cx="1892493" cy="224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0806" y="4734875"/>
            <a:ext cx="2537240" cy="2013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412" y="5159613"/>
            <a:ext cx="2938145" cy="1163839"/>
          </a:xfrm>
          <a:prstGeom prst="rect">
            <a:avLst/>
          </a:prstGeom>
        </p:spPr>
      </p:pic>
      <p:cxnSp>
        <p:nvCxnSpPr>
          <p:cNvPr id="35" name="Straight Arrow Connector 45"/>
          <p:cNvCxnSpPr>
            <a:cxnSpLocks noChangeShapeType="1"/>
          </p:cNvCxnSpPr>
          <p:nvPr/>
        </p:nvCxnSpPr>
        <p:spPr bwMode="auto">
          <a:xfrm flipH="1">
            <a:off x="2676049" y="4879882"/>
            <a:ext cx="548411" cy="279731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48"/>
          <p:cNvSpPr txBox="1">
            <a:spLocks noChangeArrowheads="1"/>
          </p:cNvSpPr>
          <p:nvPr/>
        </p:nvSpPr>
        <p:spPr bwMode="auto">
          <a:xfrm>
            <a:off x="97457" y="4904331"/>
            <a:ext cx="202287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en-US" sz="900" b="1" dirty="0" smtClean="0">
                <a:solidFill>
                  <a:srgbClr val="000000"/>
                </a:solidFill>
                <a:latin typeface="Arial" charset="0"/>
              </a:rPr>
              <a:t>My Proposals</a:t>
            </a:r>
            <a:endParaRPr lang="en-GB" altLang="en-US" sz="900" b="1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9" name="Straight Arrow Connector 45"/>
          <p:cNvCxnSpPr>
            <a:cxnSpLocks noChangeShapeType="1"/>
          </p:cNvCxnSpPr>
          <p:nvPr/>
        </p:nvCxnSpPr>
        <p:spPr bwMode="auto">
          <a:xfrm flipV="1">
            <a:off x="2865816" y="3545038"/>
            <a:ext cx="5333054" cy="2724637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5"/>
          <p:cNvCxnSpPr>
            <a:cxnSpLocks noChangeShapeType="1"/>
          </p:cNvCxnSpPr>
          <p:nvPr/>
        </p:nvCxnSpPr>
        <p:spPr bwMode="auto">
          <a:xfrm flipV="1">
            <a:off x="2865816" y="4418915"/>
            <a:ext cx="6244281" cy="182631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5"/>
          <p:cNvCxnSpPr>
            <a:cxnSpLocks noChangeShapeType="1"/>
          </p:cNvCxnSpPr>
          <p:nvPr/>
        </p:nvCxnSpPr>
        <p:spPr bwMode="auto">
          <a:xfrm flipV="1">
            <a:off x="2865816" y="5472333"/>
            <a:ext cx="383821" cy="797342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Box 54"/>
          <p:cNvSpPr txBox="1"/>
          <p:nvPr/>
        </p:nvSpPr>
        <p:spPr>
          <a:xfrm>
            <a:off x="246221" y="188640"/>
            <a:ext cx="6614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C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Submission Cycle in 6 steps</a:t>
            </a:r>
            <a:endParaRPr lang="en-GB" sz="2800" dirty="0">
              <a:solidFill>
                <a:srgbClr val="FFC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Arrow Connector 45"/>
          <p:cNvCxnSpPr>
            <a:cxnSpLocks noChangeShapeType="1"/>
          </p:cNvCxnSpPr>
          <p:nvPr/>
        </p:nvCxnSpPr>
        <p:spPr bwMode="auto">
          <a:xfrm flipV="1">
            <a:off x="2865816" y="4966813"/>
            <a:ext cx="3445257" cy="1278412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48"/>
          <p:cNvSpPr txBox="1">
            <a:spLocks noChangeArrowheads="1"/>
          </p:cNvSpPr>
          <p:nvPr/>
        </p:nvSpPr>
        <p:spPr bwMode="auto">
          <a:xfrm>
            <a:off x="1190455" y="2748118"/>
            <a:ext cx="202287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en-US" sz="900" b="1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GB" altLang="en-US" sz="900" b="1" dirty="0" smtClean="0">
                <a:solidFill>
                  <a:srgbClr val="000000"/>
                </a:solidFill>
                <a:latin typeface="Arial" charset="0"/>
              </a:rPr>
              <a:t>) Call and topic </a:t>
            </a:r>
            <a:r>
              <a:rPr lang="en-GB" altLang="en-US" sz="900" b="1" dirty="0">
                <a:solidFill>
                  <a:srgbClr val="000000"/>
                </a:solidFill>
                <a:latin typeface="Arial" charset="0"/>
              </a:rPr>
              <a:t>Selection</a:t>
            </a:r>
          </a:p>
        </p:txBody>
      </p:sp>
    </p:spTree>
    <p:extLst>
      <p:ext uri="{BB962C8B-B14F-4D97-AF65-F5344CB8AC3E}">
        <p14:creationId xmlns:p14="http://schemas.microsoft.com/office/powerpoint/2010/main" val="40498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A9F3D781551746ADFCC63BBBB63E06" ma:contentTypeVersion="10" ma:contentTypeDescription="Create a new document." ma:contentTypeScope="" ma:versionID="9dea13801bce1d4bdf93b71949315362">
  <xsd:schema xmlns:xsd="http://www.w3.org/2001/XMLSchema" xmlns:xs="http://www.w3.org/2001/XMLSchema" xmlns:p="http://schemas.microsoft.com/office/2006/metadata/properties" xmlns:ns1="http://schemas.microsoft.com/sharepoint/v3" xmlns:ns2="64f02973-aa44-4cda-b289-6fe349a46a95" xmlns:ns3="http://schemas.microsoft.com/sharepoint/v4" targetNamespace="http://schemas.microsoft.com/office/2006/metadata/properties" ma:root="true" ma:fieldsID="efca130a8e00df2ffc9c1a4c465df746" ns1:_="" ns2:_="" ns3:_="">
    <xsd:import namespace="http://schemas.microsoft.com/sharepoint/v3"/>
    <xsd:import namespace="64f02973-aa44-4cda-b289-6fe349a46a95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PersistId" minOccurs="0"/>
                <xsd:element ref="ns3:IconOverlay" minOccurs="0"/>
                <xsd:element ref="ns1:_vti_ItemDeclaredRecord" minOccurs="0"/>
                <xsd:element ref="ns1:_vti_ItemHoldRecord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11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12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f02973-aa44-4cda-b289-6fe349a46a9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false">
      <xsd:simpleType>
        <xsd:restriction base="dms:Text"/>
      </xsd:simpleType>
    </xsd:element>
    <xsd:element name="_dlc_DocIdPersistId" ma:index="9" nillable="true" ma:displayName="Persist ID" ma:description="Keep ID on add." ma:hidden="true" ma:internalName="_dlc_DocIdPersistId" ma:readOnly="fals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_dlc_DocIdPersistId xmlns="64f02973-aa44-4cda-b289-6fe349a46a95" xsi:nil="true"/>
    <_dlc_DocId xmlns="64f02973-aa44-4cda-b289-6fe349a46a95" xsi:nil="true"/>
  </documentManagement>
</p:properties>
</file>

<file path=customXml/itemProps1.xml><?xml version="1.0" encoding="utf-8"?>
<ds:datastoreItem xmlns:ds="http://schemas.openxmlformats.org/officeDocument/2006/customXml" ds:itemID="{718CA814-D44E-4211-9296-0AD6F07D6F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81FC21-9FE7-4409-92BF-D95C579682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f02973-aa44-4cda-b289-6fe349a46a95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F50E30-E812-4441-9A7D-C853A337F9A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475E010-0926-420F-AE62-4A51EBAB2470}">
  <ds:schemaRefs>
    <ds:schemaRef ds:uri="http://schemas.openxmlformats.org/package/2006/metadata/core-properties"/>
    <ds:schemaRef ds:uri="http://purl.org/dc/dcmitype/"/>
    <ds:schemaRef ds:uri="64f02973-aa44-4cda-b289-6fe349a46a95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schemas.microsoft.com/sharepoint/v4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24367</TotalTime>
  <Words>3288</Words>
  <Application>Microsoft Office PowerPoint</Application>
  <PresentationFormat>Widescreen</PresentationFormat>
  <Paragraphs>164</Paragraphs>
  <Slides>17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ＭＳ Ｐゴシック</vt:lpstr>
      <vt:lpstr>ＭＳ Ｐゴシック</vt:lpstr>
      <vt:lpstr>Arial</vt:lpstr>
      <vt:lpstr>Calibri</vt:lpstr>
      <vt:lpstr>EC Square Sans Pro</vt:lpstr>
      <vt:lpstr>EC Square Sans Pro Medium</vt:lpstr>
      <vt:lpstr>Segoe Print</vt:lpstr>
      <vt:lpstr>Verdana</vt:lpstr>
      <vt:lpstr>Blank</vt:lpstr>
      <vt:lpstr>Innovation Fund First stage of the large scale call  Application procedure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Innovation fund call on the funding and tender portal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RTD</dc:title>
  <dc:creator>David.BAIRD@ext.ec.europa.eu;Adrian.MUNTEANU@ext.ec.europa.eu</dc:creator>
  <cp:lastModifiedBy>VELKOVA Maria (CLIMA)</cp:lastModifiedBy>
  <cp:revision>686</cp:revision>
  <cp:lastPrinted>2019-08-22T11:45:47Z</cp:lastPrinted>
  <dcterms:created xsi:type="dcterms:W3CDTF">2018-03-02T14:50:23Z</dcterms:created>
  <dcterms:modified xsi:type="dcterms:W3CDTF">2020-07-14T09:39:14Z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0x01010084A9F3D781551746ADFCC63BBBB63E06</vt:lpwstr>
  </property>
</Properties>
</file>