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87" r:id="rId2"/>
    <p:sldId id="376" r:id="rId3"/>
    <p:sldId id="377" r:id="rId4"/>
    <p:sldId id="362" r:id="rId5"/>
    <p:sldId id="310" r:id="rId6"/>
    <p:sldId id="390" r:id="rId7"/>
    <p:sldId id="373" r:id="rId8"/>
    <p:sldId id="372" r:id="rId9"/>
    <p:sldId id="378" r:id="rId10"/>
    <p:sldId id="379" r:id="rId11"/>
    <p:sldId id="392" r:id="rId12"/>
    <p:sldId id="380" r:id="rId13"/>
    <p:sldId id="344" r:id="rId14"/>
    <p:sldId id="391" r:id="rId15"/>
    <p:sldId id="366" r:id="rId16"/>
    <p:sldId id="381" r:id="rId17"/>
    <p:sldId id="384" r:id="rId18"/>
    <p:sldId id="393" r:id="rId19"/>
    <p:sldId id="369" r:id="rId20"/>
    <p:sldId id="386" r:id="rId21"/>
    <p:sldId id="387" r:id="rId22"/>
    <p:sldId id="374" r:id="rId23"/>
    <p:sldId id="388" r:id="rId24"/>
    <p:sldId id="389" r:id="rId25"/>
    <p:sldId id="371" r:id="rId26"/>
  </p:sldIdLst>
  <p:sldSz cx="9144000" cy="6858000" type="screen4x3"/>
  <p:notesSz cx="6858000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9A"/>
    <a:srgbClr val="061794"/>
    <a:srgbClr val="395577"/>
    <a:srgbClr val="063294"/>
    <a:srgbClr val="001D9A"/>
    <a:srgbClr val="003399"/>
    <a:srgbClr val="0B408F"/>
    <a:srgbClr val="253D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98725" autoAdjust="0"/>
  </p:normalViewPr>
  <p:slideViewPr>
    <p:cSldViewPr snapToGrid="0">
      <p:cViewPr>
        <p:scale>
          <a:sx n="81" d="100"/>
          <a:sy n="81" d="100"/>
        </p:scale>
        <p:origin x="-1122" y="-720"/>
      </p:cViewPr>
      <p:guideLst>
        <p:guide orient="horz" pos="2160"/>
        <p:guide pos="2880"/>
        <p:guide pos="3000"/>
        <p:guide pos="2615"/>
      </p:guideLst>
    </p:cSldViewPr>
  </p:slideViewPr>
  <p:outlineViewPr>
    <p:cViewPr>
      <p:scale>
        <a:sx n="33" d="100"/>
        <a:sy n="33" d="100"/>
      </p:scale>
      <p:origin x="0" y="126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53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164"/>
            <a:ext cx="297254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53" y="9428164"/>
            <a:ext cx="297254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17CC9FA7-1181-4D95-A10E-49222110EDC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061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853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1" y="4714875"/>
            <a:ext cx="5487041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164"/>
            <a:ext cx="297254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853" y="9428164"/>
            <a:ext cx="297254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AF352477-619F-4E42-B953-7D60EAC1118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9627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3175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C2D82F8B-3F1D-4CC7-BD64-141C612B351E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3103" name="Group 31"/>
          <p:cNvGrpSpPr>
            <a:grpSpLocks/>
          </p:cNvGrpSpPr>
          <p:nvPr userDrawn="1"/>
        </p:nvGrpSpPr>
        <p:grpSpPr bwMode="auto">
          <a:xfrm>
            <a:off x="4090988" y="6470650"/>
            <a:ext cx="817562" cy="387350"/>
            <a:chOff x="2577" y="4076"/>
            <a:chExt cx="515" cy="244"/>
          </a:xfrm>
        </p:grpSpPr>
        <p:sp>
          <p:nvSpPr>
            <p:cNvPr id="7" name="Rectangle 6"/>
            <p:cNvSpPr/>
            <p:nvPr userDrawn="1"/>
          </p:nvSpPr>
          <p:spPr>
            <a:xfrm>
              <a:off x="2615" y="4076"/>
              <a:ext cx="376" cy="244"/>
            </a:xfrm>
            <a:prstGeom prst="rect">
              <a:avLst/>
            </a:prstGeom>
            <a:solidFill>
              <a:srgbClr val="133176"/>
            </a:solidFill>
            <a:ln>
              <a:solidFill>
                <a:srgbClr val="13317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457200"/>
              <a:endParaRPr lang="en-US" sz="800" i="1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3100" name="Rectangle 28"/>
            <p:cNvSpPr>
              <a:spLocks noChangeArrowheads="1"/>
            </p:cNvSpPr>
            <p:nvPr userDrawn="1"/>
          </p:nvSpPr>
          <p:spPr bwMode="auto">
            <a:xfrm>
              <a:off x="2577" y="4080"/>
              <a:ext cx="51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175"/>
              <a:r>
                <a:rPr lang="en-GB" sz="800" i="1">
                  <a:solidFill>
                    <a:srgbClr val="FFFFFF"/>
                  </a:solidFill>
                </a:rPr>
                <a:t>Climate Action</a:t>
              </a:r>
            </a:p>
          </p:txBody>
        </p:sp>
      </p:grpSp>
      <p:pic>
        <p:nvPicPr>
          <p:cNvPr id="3102" name="Picture 6" descr="LOGO CE-EN-quadri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863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E0968C-DA72-456D-A057-3C09D02ABFE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149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8CE4D-7C51-4FE1-9F22-38DCEF8A852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32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B24197-36D9-472A-9370-CF4993CF892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53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ABF2A2-9516-4302-8CA3-FBE1BA16B5E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4195E2-57C8-4941-8E16-DAAF81487E3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8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23D5D9-0EF5-46C1-BB12-686CE568596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41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ADCF25-14DF-42F8-BD67-5C7E7085930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28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D22B74-A219-4C33-A888-602ED511ED1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46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846005-BE30-4365-A256-10FEEC758A1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31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8C638D-8244-446C-B839-DF72819CE76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47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49EFB890-2ACF-4F13-BA4D-14A8997E0F9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48" name="Group 24"/>
          <p:cNvGrpSpPr>
            <a:grpSpLocks/>
          </p:cNvGrpSpPr>
          <p:nvPr/>
        </p:nvGrpSpPr>
        <p:grpSpPr bwMode="auto">
          <a:xfrm>
            <a:off x="4090988" y="6470650"/>
            <a:ext cx="817562" cy="387350"/>
            <a:chOff x="2577" y="4076"/>
            <a:chExt cx="515" cy="244"/>
          </a:xfrm>
        </p:grpSpPr>
        <p:sp>
          <p:nvSpPr>
            <p:cNvPr id="7" name="Rectangle 6"/>
            <p:cNvSpPr/>
            <p:nvPr userDrawn="1"/>
          </p:nvSpPr>
          <p:spPr>
            <a:xfrm>
              <a:off x="2615" y="4076"/>
              <a:ext cx="376" cy="244"/>
            </a:xfrm>
            <a:prstGeom prst="rect">
              <a:avLst/>
            </a:prstGeom>
            <a:solidFill>
              <a:srgbClr val="133176"/>
            </a:solidFill>
            <a:ln>
              <a:solidFill>
                <a:srgbClr val="13317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457200"/>
              <a:endParaRPr lang="en-US" sz="800" i="1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 userDrawn="1"/>
          </p:nvSpPr>
          <p:spPr bwMode="auto">
            <a:xfrm>
              <a:off x="2577" y="4080"/>
              <a:ext cx="51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175"/>
              <a:r>
                <a:rPr lang="en-GB" sz="800" i="1">
                  <a:solidFill>
                    <a:srgbClr val="FFFFFF"/>
                  </a:solidFill>
                </a:rPr>
                <a:t>Climate Action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Clima-Consulation-Forum@ec.europa.e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44677" y="3957380"/>
            <a:ext cx="8751042" cy="790575"/>
          </a:xfrm>
        </p:spPr>
        <p:txBody>
          <a:bodyPr/>
          <a:lstStyle/>
          <a:p>
            <a:pPr marL="0" algn="ctr"/>
            <a:r>
              <a:rPr lang="fr-BE" sz="4000" dirty="0" smtClean="0"/>
              <a:t>2</a:t>
            </a:r>
            <a:r>
              <a:rPr lang="fr-BE" sz="4000" baseline="30000" dirty="0" smtClean="0"/>
              <a:t>nd</a:t>
            </a:r>
            <a:r>
              <a:rPr lang="fr-BE" sz="4000" dirty="0" smtClean="0"/>
              <a:t> Meeting of the</a:t>
            </a:r>
            <a:r>
              <a:rPr lang="fr-BE" sz="2000" dirty="0" smtClean="0"/>
              <a:t/>
            </a:r>
            <a:br>
              <a:rPr lang="fr-BE" sz="2000" dirty="0" smtClean="0"/>
            </a:br>
            <a:r>
              <a:rPr lang="fr-BE" sz="2000" dirty="0" smtClean="0"/>
              <a:t/>
            </a:r>
            <a:br>
              <a:rPr lang="fr-BE" sz="2000" dirty="0" smtClean="0"/>
            </a:br>
            <a:r>
              <a:rPr lang="fr-BE" sz="6000" dirty="0" smtClean="0"/>
              <a:t>Consultation Forum</a:t>
            </a:r>
            <a:r>
              <a:rPr lang="fr-BE" sz="2000" dirty="0" smtClean="0"/>
              <a:t/>
            </a:r>
            <a:br>
              <a:rPr lang="fr-BE" sz="2000" dirty="0" smtClean="0"/>
            </a:br>
            <a:r>
              <a:rPr lang="fr-BE" sz="2000" dirty="0" smtClean="0"/>
              <a:t/>
            </a:r>
            <a:br>
              <a:rPr lang="fr-BE" sz="2000" dirty="0" smtClean="0"/>
            </a:br>
            <a:r>
              <a:rPr lang="fr-BE" sz="2000" dirty="0" err="1" smtClean="0"/>
              <a:t>according</a:t>
            </a:r>
            <a:r>
              <a:rPr lang="fr-BE" sz="2000" dirty="0" smtClean="0"/>
              <a:t> </a:t>
            </a:r>
            <a:r>
              <a:rPr lang="fr-BE" sz="2400" dirty="0" smtClean="0"/>
              <a:t>to Art. 23 of </a:t>
            </a:r>
            <a:r>
              <a:rPr lang="fr-BE" sz="2400" dirty="0" err="1" smtClean="0"/>
              <a:t>Regulation</a:t>
            </a:r>
            <a:r>
              <a:rPr lang="fr-BE" sz="2400" dirty="0" smtClean="0"/>
              <a:t> (EU) No 517/2014 on </a:t>
            </a:r>
            <a:r>
              <a:rPr lang="fr-BE" sz="2400" dirty="0" err="1" smtClean="0"/>
              <a:t>fluorinated</a:t>
            </a:r>
            <a:r>
              <a:rPr lang="fr-BE" sz="2400" dirty="0" smtClean="0"/>
              <a:t> </a:t>
            </a:r>
            <a:r>
              <a:rPr lang="fr-BE" sz="2400" dirty="0" err="1" smtClean="0"/>
              <a:t>greenhouse</a:t>
            </a:r>
            <a:r>
              <a:rPr lang="fr-BE" sz="2400" dirty="0" smtClean="0"/>
              <a:t> </a:t>
            </a:r>
            <a:r>
              <a:rPr lang="fr-BE" sz="2400" dirty="0" err="1" smtClean="0"/>
              <a:t>gases</a:t>
            </a:r>
            <a:r>
              <a:rPr lang="fr-BE" sz="2400" dirty="0" smtClean="0"/>
              <a:t> </a:t>
            </a:r>
            <a:r>
              <a:rPr lang="fr-BE" sz="6000" dirty="0" smtClean="0"/>
              <a:t/>
            </a:r>
            <a:br>
              <a:rPr lang="fr-BE" sz="6000" dirty="0" smtClean="0"/>
            </a:br>
            <a:r>
              <a:rPr lang="fr-BE" sz="6000" dirty="0" smtClean="0"/>
              <a:t/>
            </a:r>
            <a:br>
              <a:rPr lang="fr-BE" sz="6000" dirty="0" smtClean="0"/>
            </a:br>
            <a:r>
              <a:rPr lang="fr-BE" sz="2000" dirty="0" smtClean="0">
                <a:solidFill>
                  <a:schemeClr val="bg1"/>
                </a:solidFill>
              </a:rPr>
              <a:t>Centre </a:t>
            </a:r>
            <a:r>
              <a:rPr lang="fr-BE" sz="2000" dirty="0" err="1" smtClean="0">
                <a:solidFill>
                  <a:schemeClr val="bg1"/>
                </a:solidFill>
              </a:rPr>
              <a:t>Borschette</a:t>
            </a:r>
            <a:r>
              <a:rPr lang="fr-BE" sz="2000" dirty="0" smtClean="0">
                <a:solidFill>
                  <a:schemeClr val="bg1"/>
                </a:solidFill>
              </a:rPr>
              <a:t>, Brussels, 1 </a:t>
            </a:r>
            <a:r>
              <a:rPr lang="fr-BE" sz="2000" dirty="0" err="1" smtClean="0">
                <a:solidFill>
                  <a:schemeClr val="bg1"/>
                </a:solidFill>
              </a:rPr>
              <a:t>December</a:t>
            </a:r>
            <a:r>
              <a:rPr lang="fr-BE" sz="2000" dirty="0" smtClean="0">
                <a:solidFill>
                  <a:schemeClr val="bg1"/>
                </a:solidFill>
              </a:rPr>
              <a:t> 2016</a:t>
            </a:r>
            <a:r>
              <a:rPr lang="fr-BE" sz="7000" dirty="0" smtClean="0"/>
              <a:t/>
            </a:r>
            <a:br>
              <a:rPr lang="fr-BE" sz="7000" dirty="0" smtClean="0"/>
            </a:br>
            <a:endParaRPr lang="en-GB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2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985"/>
            <a:ext cx="8229600" cy="3529013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The </a:t>
            </a:r>
            <a:r>
              <a:rPr lang="de-DE" dirty="0" err="1" smtClean="0"/>
              <a:t>Commission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envisaging</a:t>
            </a:r>
            <a:r>
              <a:rPr lang="de-DE" dirty="0" smtClean="0"/>
              <a:t>:</a:t>
            </a:r>
          </a:p>
          <a:p>
            <a:pPr lvl="0">
              <a:buClrTx/>
            </a:pPr>
            <a:r>
              <a:rPr lang="en-GB" dirty="0"/>
              <a:t>A request </a:t>
            </a:r>
            <a:r>
              <a:rPr lang="en-GB" dirty="0" smtClean="0"/>
              <a:t>("mandate") to </a:t>
            </a:r>
            <a:r>
              <a:rPr lang="en-GB" dirty="0"/>
              <a:t>the European standardisation organisations in support of updating relevant </a:t>
            </a:r>
            <a:r>
              <a:rPr lang="en-GB" dirty="0" smtClean="0"/>
              <a:t>standards, </a:t>
            </a:r>
            <a:r>
              <a:rPr lang="en-GB" dirty="0"/>
              <a:t>ensuring a technology neutral and consistent approach. </a:t>
            </a:r>
            <a:endParaRPr lang="en-GB" dirty="0" smtClean="0"/>
          </a:p>
          <a:p>
            <a:pPr lvl="0">
              <a:buClrTx/>
            </a:pPr>
            <a:r>
              <a:rPr lang="en-GB" dirty="0" smtClean="0"/>
              <a:t>Facilitating </a:t>
            </a:r>
            <a:r>
              <a:rPr lang="en-GB" dirty="0"/>
              <a:t>at an international level an exchange of information on </a:t>
            </a:r>
            <a:r>
              <a:rPr lang="en-GB" dirty="0" smtClean="0"/>
              <a:t>standards (Parties </a:t>
            </a:r>
            <a:r>
              <a:rPr lang="en-GB" dirty="0"/>
              <a:t>to the Montreal Protocol, standardisation bodies, industry as well as other </a:t>
            </a:r>
            <a:r>
              <a:rPr lang="en-GB" dirty="0" smtClean="0"/>
              <a:t>stakeholders)</a:t>
            </a:r>
            <a:endParaRPr lang="en-GB" dirty="0"/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47688" y="130436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de-DE" kern="0" dirty="0" smtClean="0"/>
              <a:t>Report </a:t>
            </a:r>
            <a:r>
              <a:rPr lang="de-DE" kern="0" dirty="0" err="1" smtClean="0"/>
              <a:t>according</a:t>
            </a:r>
            <a:r>
              <a:rPr lang="de-DE" kern="0" dirty="0" smtClean="0"/>
              <a:t> </a:t>
            </a:r>
            <a:r>
              <a:rPr lang="de-DE" kern="0" dirty="0" err="1" smtClean="0"/>
              <a:t>to</a:t>
            </a:r>
            <a:r>
              <a:rPr lang="de-DE" kern="0" dirty="0" smtClean="0"/>
              <a:t> </a:t>
            </a:r>
            <a:r>
              <a:rPr lang="de-DE" kern="0" dirty="0" err="1" smtClean="0"/>
              <a:t>Article</a:t>
            </a:r>
            <a:r>
              <a:rPr lang="de-DE" kern="0" dirty="0" smtClean="0"/>
              <a:t> 11(6) 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147859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Status quo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standard</a:t>
            </a:r>
            <a:r>
              <a:rPr lang="de-DE" dirty="0" smtClean="0"/>
              <a:t> </a:t>
            </a:r>
            <a:r>
              <a:rPr lang="de-DE" dirty="0" err="1" smtClean="0"/>
              <a:t>setting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DE" dirty="0" smtClean="0"/>
              <a:t>Thierry </a:t>
            </a:r>
            <a:r>
              <a:rPr lang="de-DE" dirty="0" err="1" smtClean="0"/>
              <a:t>LeGrand</a:t>
            </a:r>
            <a:r>
              <a:rPr lang="de-DE" dirty="0" smtClean="0"/>
              <a:t> (CEN/CENELEC)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3232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5354"/>
            <a:ext cx="8546122" cy="5908430"/>
          </a:xfrm>
        </p:spPr>
        <p:txBody>
          <a:bodyPr/>
          <a:lstStyle/>
          <a:p>
            <a:pPr marL="0" indent="0">
              <a:spcBef>
                <a:spcPts val="1800"/>
              </a:spcBef>
              <a:buClrTx/>
              <a:buNone/>
            </a:pPr>
            <a:r>
              <a:rPr lang="en-GB" i="0" dirty="0" smtClean="0"/>
              <a:t>Request to assess potential shortcomings and technology related barriers in existing European standards in order to allow a wider use of flammable refrigerants:</a:t>
            </a:r>
          </a:p>
          <a:p>
            <a:pPr lvl="0">
              <a:spcBef>
                <a:spcPts val="1200"/>
              </a:spcBef>
              <a:spcAft>
                <a:spcPts val="600"/>
              </a:spcAft>
              <a:buClrTx/>
            </a:pPr>
            <a:r>
              <a:rPr lang="en-GB" sz="1800" dirty="0" smtClean="0"/>
              <a:t>Review </a:t>
            </a:r>
            <a:r>
              <a:rPr lang="en-GB" sz="1800" dirty="0"/>
              <a:t>the existing standards and work </a:t>
            </a:r>
            <a:r>
              <a:rPr lang="en-GB" sz="1800" dirty="0" smtClean="0"/>
              <a:t>programmes, </a:t>
            </a:r>
            <a:r>
              <a:rPr lang="en-GB" sz="1800" dirty="0"/>
              <a:t>in particular with regard to allowable charge sizes of flammable </a:t>
            </a:r>
            <a:r>
              <a:rPr lang="en-GB" sz="1800" dirty="0" smtClean="0"/>
              <a:t>refrigerants, identifying needs for updates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</a:pPr>
            <a:r>
              <a:rPr lang="en-GB" sz="1800" dirty="0" smtClean="0"/>
              <a:t>Propose </a:t>
            </a:r>
            <a:r>
              <a:rPr lang="en-GB" sz="1800" dirty="0"/>
              <a:t>options for performance based </a:t>
            </a:r>
            <a:r>
              <a:rPr lang="en-GB" sz="1800" dirty="0" smtClean="0"/>
              <a:t>requirements for </a:t>
            </a:r>
            <a:r>
              <a:rPr lang="en-GB" sz="1800" dirty="0"/>
              <a:t>the use of </a:t>
            </a:r>
            <a:r>
              <a:rPr lang="en-GB" sz="1800" b="1" dirty="0"/>
              <a:t>all</a:t>
            </a:r>
            <a:r>
              <a:rPr lang="en-GB" sz="1800" dirty="0"/>
              <a:t> flammable </a:t>
            </a:r>
            <a:r>
              <a:rPr lang="en-GB" sz="1800" dirty="0" smtClean="0"/>
              <a:t>substances (</a:t>
            </a:r>
            <a:r>
              <a:rPr lang="en-GB" sz="1800" dirty="0"/>
              <a:t>based on risk assessments)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</a:pPr>
            <a:r>
              <a:rPr lang="en-GB" sz="1800" dirty="0"/>
              <a:t>Identify new work items, e.g. considering possible risk minimisations, offering flexibility in application of mitigation </a:t>
            </a:r>
            <a:r>
              <a:rPr lang="en-GB" sz="1800" dirty="0" smtClean="0"/>
              <a:t>measures.</a:t>
            </a:r>
            <a:endParaRPr lang="en-GB" sz="1800" dirty="0"/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GB" sz="2200" i="0" dirty="0" smtClean="0"/>
              <a:t>Technical report to be submitted within 2 years</a:t>
            </a:r>
          </a:p>
          <a:p>
            <a:pPr marL="0" indent="0">
              <a:spcBef>
                <a:spcPts val="1800"/>
              </a:spcBef>
              <a:buClrTx/>
              <a:buNone/>
            </a:pPr>
            <a:endParaRPr lang="en-GB" dirty="0" smtClean="0"/>
          </a:p>
          <a:p>
            <a:pPr marL="0" indent="0">
              <a:buClrTx/>
              <a:buNone/>
            </a:pPr>
            <a:endParaRPr lang="en-GB" dirty="0" smtClean="0"/>
          </a:p>
          <a:p>
            <a:pPr marL="0" indent="0">
              <a:buClrTx/>
              <a:buNone/>
            </a:pPr>
            <a:endParaRPr lang="en-GB" dirty="0" smtClean="0"/>
          </a:p>
          <a:p>
            <a:pPr marL="0" indent="0">
              <a:buClrTx/>
              <a:buNone/>
            </a:pPr>
            <a:endParaRPr lang="en-GB" dirty="0" smtClean="0"/>
          </a:p>
          <a:p>
            <a:pPr>
              <a:buClrTx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94489" y="1121595"/>
            <a:ext cx="8588074" cy="777543"/>
          </a:xfrm>
        </p:spPr>
        <p:txBody>
          <a:bodyPr/>
          <a:lstStyle/>
          <a:p>
            <a:pPr algn="ctr"/>
            <a:r>
              <a:rPr lang="fr-BE" sz="2800" dirty="0" err="1" smtClean="0"/>
              <a:t>Draft</a:t>
            </a:r>
            <a:r>
              <a:rPr lang="fr-BE" sz="2800" dirty="0" smtClean="0"/>
              <a:t> mandate to CEN/CENELEC</a:t>
            </a:r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1955804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3565" y="1785327"/>
            <a:ext cx="8229600" cy="936625"/>
          </a:xfrm>
        </p:spPr>
        <p:txBody>
          <a:bodyPr/>
          <a:lstStyle/>
          <a:p>
            <a:pPr algn="ctr"/>
            <a:r>
              <a:rPr lang="de-DE" dirty="0"/>
              <a:t>Montreal Protocol </a:t>
            </a:r>
            <a:r>
              <a:rPr lang="en-GB" dirty="0"/>
              <a:t>Decision XXVIII/4: </a:t>
            </a:r>
            <a:r>
              <a:rPr lang="en-GB" dirty="0" smtClean="0"/>
              <a:t>Establishment </a:t>
            </a:r>
            <a:r>
              <a:rPr lang="en-GB" dirty="0"/>
              <a:t>of regular consultations on safety</a:t>
            </a:r>
            <a:br>
              <a:rPr lang="en-GB" dirty="0"/>
            </a:b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33753" y="2773729"/>
            <a:ext cx="8464061" cy="3529013"/>
          </a:xfrm>
        </p:spPr>
        <p:txBody>
          <a:bodyPr/>
          <a:lstStyle/>
          <a:p>
            <a:pPr>
              <a:buClrTx/>
            </a:pPr>
            <a:r>
              <a:rPr lang="de-DE" sz="1800" dirty="0" err="1" smtClean="0"/>
              <a:t>Taskforce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technical</a:t>
            </a:r>
            <a:r>
              <a:rPr lang="de-DE" sz="1800" dirty="0" smtClean="0"/>
              <a:t> </a:t>
            </a:r>
            <a:r>
              <a:rPr lang="de-DE" sz="1800" dirty="0" err="1" smtClean="0"/>
              <a:t>body</a:t>
            </a:r>
            <a:r>
              <a:rPr lang="de-DE" sz="1800" dirty="0" smtClean="0"/>
              <a:t> TEAP + outside </a:t>
            </a:r>
            <a:r>
              <a:rPr lang="de-DE" sz="1800" dirty="0" err="1" smtClean="0"/>
              <a:t>experts</a:t>
            </a:r>
            <a:endParaRPr lang="de-DE" sz="1800" dirty="0" smtClean="0"/>
          </a:p>
          <a:p>
            <a:pPr lvl="1">
              <a:buClrTx/>
            </a:pPr>
            <a:r>
              <a:rPr lang="de-DE" sz="1600" dirty="0" err="1" smtClean="0"/>
              <a:t>liaise</a:t>
            </a:r>
            <a:r>
              <a:rPr lang="de-DE" sz="1600" dirty="0" smtClean="0"/>
              <a:t> </a:t>
            </a:r>
            <a:r>
              <a:rPr lang="de-DE" sz="1600" dirty="0" err="1" smtClean="0"/>
              <a:t>with</a:t>
            </a:r>
            <a:r>
              <a:rPr lang="de-DE" sz="1600" dirty="0" smtClean="0"/>
              <a:t> </a:t>
            </a:r>
            <a:r>
              <a:rPr lang="de-DE" sz="1600" dirty="0" err="1" smtClean="0"/>
              <a:t>standard</a:t>
            </a:r>
            <a:r>
              <a:rPr lang="de-DE" sz="1600" dirty="0" smtClean="0"/>
              <a:t> </a:t>
            </a:r>
            <a:r>
              <a:rPr lang="de-DE" sz="1600" dirty="0" err="1" smtClean="0"/>
              <a:t>organisations</a:t>
            </a:r>
            <a:r>
              <a:rPr lang="de-DE" sz="1600" dirty="0" smtClean="0"/>
              <a:t> on 60335-240</a:t>
            </a:r>
          </a:p>
          <a:p>
            <a:pPr lvl="1">
              <a:buClrTx/>
            </a:pPr>
            <a:r>
              <a:rPr lang="de-DE" sz="1600" dirty="0" err="1"/>
              <a:t>r</a:t>
            </a:r>
            <a:r>
              <a:rPr lang="de-DE" sz="1600" dirty="0" err="1" smtClean="0"/>
              <a:t>eport</a:t>
            </a:r>
            <a:r>
              <a:rPr lang="de-DE" sz="1600" dirty="0" smtClean="0"/>
              <a:t> on </a:t>
            </a:r>
            <a:r>
              <a:rPr lang="de-DE" sz="1600" dirty="0" err="1" smtClean="0"/>
              <a:t>progress</a:t>
            </a:r>
            <a:r>
              <a:rPr lang="de-DE" sz="1600" dirty="0" smtClean="0"/>
              <a:t>, </a:t>
            </a:r>
            <a:r>
              <a:rPr lang="de-DE" sz="1600" dirty="0" err="1" smtClean="0"/>
              <a:t>risk</a:t>
            </a:r>
            <a:r>
              <a:rPr lang="de-DE" sz="1600" dirty="0" smtClean="0"/>
              <a:t> </a:t>
            </a:r>
            <a:r>
              <a:rPr lang="de-DE" sz="1600" dirty="0" err="1" smtClean="0"/>
              <a:t>assessments</a:t>
            </a:r>
            <a:r>
              <a:rPr lang="de-DE" sz="1600" dirty="0" smtClean="0"/>
              <a:t>, </a:t>
            </a:r>
            <a:r>
              <a:rPr lang="de-DE" sz="1600" dirty="0" err="1" smtClean="0"/>
              <a:t>implications</a:t>
            </a:r>
            <a:r>
              <a:rPr lang="de-DE" sz="1600" dirty="0" smtClean="0"/>
              <a:t> </a:t>
            </a:r>
            <a:r>
              <a:rPr lang="de-DE" sz="1600" dirty="0" err="1" smtClean="0"/>
              <a:t>for</a:t>
            </a:r>
            <a:r>
              <a:rPr lang="de-DE" sz="1600" dirty="0" smtClean="0"/>
              <a:t> global </a:t>
            </a:r>
            <a:r>
              <a:rPr lang="de-DE" sz="1600" dirty="0" err="1" smtClean="0"/>
              <a:t>phase</a:t>
            </a:r>
            <a:r>
              <a:rPr lang="de-DE" sz="1600" dirty="0" smtClean="0"/>
              <a:t>-down</a:t>
            </a:r>
          </a:p>
          <a:p>
            <a:pPr lvl="1">
              <a:buClrTx/>
            </a:pPr>
            <a:r>
              <a:rPr lang="de-DE" sz="1600" dirty="0"/>
              <a:t>p</a:t>
            </a:r>
            <a:r>
              <a:rPr lang="de-DE" sz="1600" dirty="0" smtClean="0"/>
              <a:t>ass relevant </a:t>
            </a:r>
            <a:r>
              <a:rPr lang="de-DE" sz="1600" dirty="0" err="1" smtClean="0"/>
              <a:t>findings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standard</a:t>
            </a:r>
            <a:r>
              <a:rPr lang="de-DE" sz="1600" dirty="0" smtClean="0"/>
              <a:t> </a:t>
            </a:r>
            <a:r>
              <a:rPr lang="de-DE" sz="1600" dirty="0" err="1" smtClean="0"/>
              <a:t>bodies</a:t>
            </a:r>
            <a:endParaRPr lang="de-DE" sz="1600" dirty="0" smtClean="0"/>
          </a:p>
          <a:p>
            <a:pPr>
              <a:buClrTx/>
            </a:pPr>
            <a:r>
              <a:rPr lang="de-DE" sz="1800" dirty="0" smtClean="0"/>
              <a:t>Workshop on </a:t>
            </a:r>
            <a:r>
              <a:rPr lang="de-DE" sz="1800" dirty="0" err="1" smtClean="0"/>
              <a:t>safety</a:t>
            </a:r>
            <a:r>
              <a:rPr lang="de-DE" sz="1800" dirty="0" smtClean="0"/>
              <a:t> </a:t>
            </a:r>
            <a:r>
              <a:rPr lang="de-DE" sz="1800" dirty="0" err="1" smtClean="0"/>
              <a:t>standards</a:t>
            </a:r>
            <a:endParaRPr lang="de-DE" sz="1800" dirty="0" smtClean="0"/>
          </a:p>
          <a:p>
            <a:pPr>
              <a:buClrTx/>
            </a:pPr>
            <a:r>
              <a:rPr lang="de-DE" sz="1800" dirty="0" err="1" smtClean="0"/>
              <a:t>Parties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consult</a:t>
            </a:r>
            <a:r>
              <a:rPr lang="de-DE" sz="1800" dirty="0" smtClean="0"/>
              <a:t> </a:t>
            </a:r>
            <a:r>
              <a:rPr lang="de-DE" sz="1800" dirty="0" err="1" smtClean="0"/>
              <a:t>with</a:t>
            </a:r>
            <a:r>
              <a:rPr lang="de-DE" sz="1800" dirty="0" smtClean="0"/>
              <a:t> </a:t>
            </a:r>
            <a:r>
              <a:rPr lang="de-DE" sz="1800" dirty="0" err="1" smtClean="0"/>
              <a:t>their</a:t>
            </a:r>
            <a:r>
              <a:rPr lang="de-DE" sz="1800" dirty="0" smtClean="0"/>
              <a:t> </a:t>
            </a:r>
            <a:r>
              <a:rPr lang="de-DE" sz="1800" dirty="0" err="1" smtClean="0"/>
              <a:t>industries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standard</a:t>
            </a:r>
            <a:r>
              <a:rPr lang="de-DE" sz="1800" dirty="0" smtClean="0"/>
              <a:t> </a:t>
            </a:r>
            <a:r>
              <a:rPr lang="de-DE" sz="1800" dirty="0" err="1" smtClean="0"/>
              <a:t>bodies</a:t>
            </a:r>
            <a:r>
              <a:rPr lang="de-DE" sz="1800" dirty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submit</a:t>
            </a:r>
            <a:r>
              <a:rPr lang="de-DE" sz="1800" dirty="0" smtClean="0"/>
              <a:t> </a:t>
            </a:r>
            <a:r>
              <a:rPr lang="de-DE" sz="1800" dirty="0" err="1" smtClean="0"/>
              <a:t>information</a:t>
            </a:r>
            <a:r>
              <a:rPr lang="de-DE" sz="1800" dirty="0" smtClean="0"/>
              <a:t> </a:t>
            </a:r>
            <a:r>
              <a:rPr lang="de-DE" sz="1800" dirty="0" err="1" smtClean="0"/>
              <a:t>by</a:t>
            </a:r>
            <a:r>
              <a:rPr lang="de-DE" sz="1800" dirty="0" smtClean="0"/>
              <a:t> end-2016</a:t>
            </a:r>
          </a:p>
          <a:p>
            <a:pPr>
              <a:buClrTx/>
            </a:pPr>
            <a:r>
              <a:rPr lang="de-DE" sz="1800" dirty="0" smtClean="0"/>
              <a:t>Multilateral Fund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help</a:t>
            </a:r>
            <a:r>
              <a:rPr lang="de-DE" sz="1800" dirty="0" smtClean="0"/>
              <a:t> </a:t>
            </a:r>
            <a:r>
              <a:rPr lang="de-DE" sz="1800" dirty="0" err="1" smtClean="0"/>
              <a:t>with</a:t>
            </a:r>
            <a:r>
              <a:rPr lang="de-DE" sz="1800" dirty="0" smtClean="0"/>
              <a:t> </a:t>
            </a:r>
            <a:r>
              <a:rPr lang="de-DE" sz="1800" dirty="0" err="1" smtClean="0"/>
              <a:t>relations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standard</a:t>
            </a:r>
            <a:r>
              <a:rPr lang="de-DE" sz="1800" dirty="0" smtClean="0"/>
              <a:t> </a:t>
            </a:r>
            <a:r>
              <a:rPr lang="de-DE" sz="1800" dirty="0" err="1" smtClean="0"/>
              <a:t>committes</a:t>
            </a:r>
            <a:r>
              <a:rPr lang="de-DE" sz="1800" dirty="0" smtClean="0"/>
              <a:t> </a:t>
            </a:r>
            <a:r>
              <a:rPr lang="de-DE" sz="1800" dirty="0" err="1" smtClean="0"/>
              <a:t>at</a:t>
            </a:r>
            <a:r>
              <a:rPr lang="de-DE" sz="1800" dirty="0" smtClean="0"/>
              <a:t> national </a:t>
            </a:r>
            <a:r>
              <a:rPr lang="de-DE" sz="1800" dirty="0" err="1" smtClean="0"/>
              <a:t>level</a:t>
            </a:r>
            <a:endParaRPr lang="de-DE" sz="1800" dirty="0" smtClean="0"/>
          </a:p>
          <a:p>
            <a:pPr>
              <a:buClrTx/>
            </a:pPr>
            <a:r>
              <a:rPr lang="de-DE" sz="1800" dirty="0" err="1" smtClean="0"/>
              <a:t>Consider</a:t>
            </a:r>
            <a:r>
              <a:rPr lang="de-DE" sz="1800" dirty="0" smtClean="0"/>
              <a:t> </a:t>
            </a:r>
            <a:r>
              <a:rPr lang="de-DE" sz="1800" dirty="0" err="1" smtClean="0"/>
              <a:t>regular</a:t>
            </a:r>
            <a:r>
              <a:rPr lang="de-DE" sz="1800" dirty="0" smtClean="0"/>
              <a:t> </a:t>
            </a:r>
            <a:r>
              <a:rPr lang="de-DE" sz="1800" dirty="0" err="1" smtClean="0"/>
              <a:t>consultations</a:t>
            </a:r>
            <a:r>
              <a:rPr lang="de-DE" sz="1800" dirty="0" smtClean="0"/>
              <a:t> </a:t>
            </a:r>
            <a:r>
              <a:rPr lang="de-DE" sz="1800" dirty="0" err="1" smtClean="0"/>
              <a:t>with</a:t>
            </a:r>
            <a:r>
              <a:rPr lang="de-DE" sz="1800" dirty="0" smtClean="0"/>
              <a:t> </a:t>
            </a:r>
            <a:r>
              <a:rPr lang="de-DE" sz="1800" dirty="0" err="1" smtClean="0"/>
              <a:t>standard</a:t>
            </a:r>
            <a:r>
              <a:rPr lang="de-DE" sz="1800" dirty="0" smtClean="0"/>
              <a:t> </a:t>
            </a:r>
            <a:r>
              <a:rPr lang="de-DE" sz="1800" dirty="0" err="1" smtClean="0"/>
              <a:t>bodies</a:t>
            </a:r>
            <a:endParaRPr lang="de-DE" sz="1800" dirty="0" smtClean="0"/>
          </a:p>
          <a:p>
            <a:pPr marL="457200" lvl="1" indent="0">
              <a:buClrTx/>
              <a:buNone/>
            </a:pPr>
            <a:endParaRPr lang="de-D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313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969" y="1386742"/>
            <a:ext cx="8284919" cy="936625"/>
          </a:xfrm>
        </p:spPr>
        <p:txBody>
          <a:bodyPr/>
          <a:lstStyle/>
          <a:p>
            <a:pPr algn="ctr"/>
            <a:r>
              <a:rPr lang="de-DE" dirty="0" smtClean="0"/>
              <a:t>LIFE </a:t>
            </a:r>
            <a:r>
              <a:rPr lang="de-DE" dirty="0" err="1" smtClean="0"/>
              <a:t>programme</a:t>
            </a:r>
            <a:r>
              <a:rPr lang="de-DE" dirty="0" smtClean="0"/>
              <a:t> 2016 </a:t>
            </a:r>
            <a:r>
              <a:rPr lang="de-DE" dirty="0" err="1" smtClean="0"/>
              <a:t>call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proposals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753" y="2773729"/>
            <a:ext cx="8464061" cy="3529013"/>
          </a:xfrm>
        </p:spPr>
        <p:txBody>
          <a:bodyPr/>
          <a:lstStyle/>
          <a:p>
            <a:pPr marL="0" indent="0">
              <a:buClrTx/>
              <a:buNone/>
            </a:pPr>
            <a:r>
              <a:rPr lang="en-GB" dirty="0" smtClean="0"/>
              <a:t>Demonstration</a:t>
            </a:r>
            <a:r>
              <a:rPr lang="en-GB" dirty="0"/>
              <a:t>, pilot or best practice projects </a:t>
            </a:r>
            <a:endParaRPr lang="en-GB" dirty="0" smtClean="0"/>
          </a:p>
          <a:p>
            <a:pPr>
              <a:buClrTx/>
            </a:pPr>
            <a:r>
              <a:rPr lang="en-GB" sz="2000" dirty="0" smtClean="0"/>
              <a:t>to </a:t>
            </a:r>
            <a:r>
              <a:rPr lang="en-GB" sz="2000" dirty="0"/>
              <a:t>demonstrate how risks of flammable refrigerants, in particular hydrocarbons, are minimized in design and use of equipment to maximize refrigerant charge sizes without compromising </a:t>
            </a:r>
            <a:r>
              <a:rPr lang="en-GB" sz="2000" dirty="0" smtClean="0"/>
              <a:t>safety</a:t>
            </a:r>
          </a:p>
          <a:p>
            <a:pPr>
              <a:buClrTx/>
            </a:pPr>
            <a:r>
              <a:rPr lang="en-GB" sz="2000" dirty="0" smtClean="0"/>
              <a:t>Need for objective data: </a:t>
            </a:r>
          </a:p>
          <a:p>
            <a:pPr lvl="1">
              <a:buClrTx/>
            </a:pPr>
            <a:r>
              <a:rPr lang="en-GB" sz="1800" dirty="0" smtClean="0"/>
              <a:t>bringing </a:t>
            </a:r>
            <a:r>
              <a:rPr lang="en-GB" sz="1800" dirty="0"/>
              <a:t>relevant existing information and research </a:t>
            </a:r>
            <a:r>
              <a:rPr lang="en-GB" sz="1800" dirty="0" smtClean="0"/>
              <a:t>together</a:t>
            </a:r>
          </a:p>
          <a:p>
            <a:pPr lvl="1">
              <a:buClrTx/>
            </a:pPr>
            <a:r>
              <a:rPr lang="en-GB" sz="1800" dirty="0" smtClean="0"/>
              <a:t>new </a:t>
            </a:r>
            <a:r>
              <a:rPr lang="en-GB" sz="1800" dirty="0"/>
              <a:t>complementary laboratory and field studies in support of standard setting processes and the work of existing standard </a:t>
            </a:r>
            <a:r>
              <a:rPr lang="en-GB" sz="1800" dirty="0" smtClean="0"/>
              <a:t>committees</a:t>
            </a:r>
            <a:endParaRPr lang="en-GB" sz="1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5669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4293521"/>
            <a:ext cx="9226308" cy="790575"/>
          </a:xfrm>
        </p:spPr>
        <p:txBody>
          <a:bodyPr/>
          <a:lstStyle/>
          <a:p>
            <a:pPr marL="3175" lvl="1" algn="ctr"/>
            <a:r>
              <a:rPr lang="en-GB" sz="3200" dirty="0" smtClean="0">
                <a:solidFill>
                  <a:srgbClr val="FFC000"/>
                </a:solidFill>
              </a:rPr>
              <a:t>TOPIC 3: Training</a:t>
            </a:r>
            <a:r>
              <a:rPr lang="en-GB" sz="3200" dirty="0">
                <a:solidFill>
                  <a:srgbClr val="FFC000"/>
                </a:solidFill>
              </a:rPr>
              <a:t/>
            </a:r>
            <a:br>
              <a:rPr lang="en-GB" sz="3200" dirty="0">
                <a:solidFill>
                  <a:srgbClr val="FFC000"/>
                </a:solidFill>
              </a:rPr>
            </a:br>
            <a:r>
              <a:rPr lang="fr-BE" sz="9600" dirty="0" smtClean="0"/>
              <a:t/>
            </a:r>
            <a:br>
              <a:rPr lang="fr-BE" sz="9600" dirty="0" smtClean="0"/>
            </a:br>
            <a:endParaRPr lang="en-GB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39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Report </a:t>
            </a:r>
            <a:r>
              <a:rPr lang="de-DE" dirty="0" err="1" smtClean="0"/>
              <a:t>according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Article</a:t>
            </a:r>
            <a:r>
              <a:rPr lang="de-DE" dirty="0" smtClean="0"/>
              <a:t> 21(6)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de-DE" dirty="0" err="1" smtClean="0"/>
              <a:t>Published</a:t>
            </a:r>
            <a:r>
              <a:rPr lang="de-DE" dirty="0" smtClean="0"/>
              <a:t> </a:t>
            </a:r>
            <a:r>
              <a:rPr lang="de-DE" dirty="0" err="1" smtClean="0"/>
              <a:t>yesterday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COM(2016) 748</a:t>
            </a:r>
          </a:p>
          <a:p>
            <a:pPr>
              <a:buClrTx/>
            </a:pP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legislative framework complemented by existing standards at the European level appears appropriate to assure safe handling of </a:t>
            </a:r>
            <a:r>
              <a:rPr lang="en-GB" dirty="0" smtClean="0"/>
              <a:t>equipment</a:t>
            </a:r>
          </a:p>
          <a:p>
            <a:pPr>
              <a:buClrTx/>
            </a:pPr>
            <a:r>
              <a:rPr lang="en-GB" dirty="0" smtClean="0"/>
              <a:t>Further </a:t>
            </a:r>
            <a:r>
              <a:rPr lang="en-GB" dirty="0"/>
              <a:t>legislative action at EU level on this issue seems therefore not appropriate at this </a:t>
            </a:r>
            <a:r>
              <a:rPr lang="en-GB" dirty="0" smtClean="0"/>
              <a:t>time </a:t>
            </a:r>
          </a:p>
          <a:p>
            <a:pPr>
              <a:buClrTx/>
            </a:pPr>
            <a:r>
              <a:rPr lang="de-DE" dirty="0" err="1" smtClean="0">
                <a:cs typeface="Times New Roman" panose="02020603050405020304" pitchFamily="18" charset="0"/>
              </a:rPr>
              <a:t>Shortcomings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cs typeface="Times New Roman" panose="02020603050405020304" pitchFamily="18" charset="0"/>
              </a:rPr>
              <a:t>were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cs typeface="Times New Roman" panose="02020603050405020304" pitchFamily="18" charset="0"/>
              </a:rPr>
              <a:t>identified</a:t>
            </a:r>
            <a:r>
              <a:rPr lang="de-DE" dirty="0" smtClean="0">
                <a:cs typeface="Times New Roman" panose="02020603050405020304" pitchFamily="18" charset="0"/>
              </a:rPr>
              <a:t> in </a:t>
            </a:r>
            <a:r>
              <a:rPr lang="de-DE" dirty="0" err="1" smtClean="0">
                <a:cs typeface="Times New Roman" panose="02020603050405020304" pitchFamily="18" charset="0"/>
              </a:rPr>
              <a:t>the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cs typeface="Times New Roman" panose="02020603050405020304" pitchFamily="18" charset="0"/>
              </a:rPr>
              <a:t>existing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cs typeface="Times New Roman" panose="02020603050405020304" pitchFamily="18" charset="0"/>
              </a:rPr>
              <a:t>training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cs typeface="Times New Roman" panose="02020603050405020304" pitchFamily="18" charset="0"/>
              </a:rPr>
              <a:t>offer</a:t>
            </a:r>
            <a:r>
              <a:rPr lang="de-DE" dirty="0" smtClean="0">
                <a:cs typeface="Times New Roman" panose="02020603050405020304" pitchFamily="18" charset="0"/>
              </a:rPr>
              <a:t> (e.g. </a:t>
            </a:r>
            <a:r>
              <a:rPr lang="de-DE" dirty="0" err="1" smtClean="0">
                <a:cs typeface="Times New Roman" panose="02020603050405020304" pitchFamily="18" charset="0"/>
              </a:rPr>
              <a:t>training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cs typeface="Times New Roman" panose="02020603050405020304" pitchFamily="18" charset="0"/>
              </a:rPr>
              <a:t>facilities</a:t>
            </a:r>
            <a:r>
              <a:rPr lang="de-DE" dirty="0" smtClean="0">
                <a:cs typeface="Times New Roman" panose="02020603050405020304" pitchFamily="18" charset="0"/>
              </a:rPr>
              <a:t>, </a:t>
            </a:r>
            <a:r>
              <a:rPr lang="de-DE" dirty="0" err="1" smtClean="0">
                <a:cs typeface="Times New Roman" panose="02020603050405020304" pitchFamily="18" charset="0"/>
              </a:rPr>
              <a:t>practical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cs typeface="Times New Roman" panose="02020603050405020304" pitchFamily="18" charset="0"/>
              </a:rPr>
              <a:t>training</a:t>
            </a:r>
            <a:r>
              <a:rPr lang="de-DE" dirty="0" smtClean="0">
                <a:cs typeface="Times New Roman" panose="02020603050405020304" pitchFamily="18" charset="0"/>
              </a:rPr>
              <a:t>, </a:t>
            </a:r>
            <a:r>
              <a:rPr lang="de-DE" dirty="0" err="1" smtClean="0">
                <a:cs typeface="Times New Roman" panose="02020603050405020304" pitchFamily="18" charset="0"/>
              </a:rPr>
              <a:t>number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cs typeface="Times New Roman" panose="02020603050405020304" pitchFamily="18" charset="0"/>
              </a:rPr>
              <a:t>of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cs typeface="Times New Roman" panose="02020603050405020304" pitchFamily="18" charset="0"/>
              </a:rPr>
              <a:t>skilled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cs typeface="Times New Roman" panose="02020603050405020304" pitchFamily="18" charset="0"/>
              </a:rPr>
              <a:t>personnel</a:t>
            </a:r>
            <a:r>
              <a:rPr lang="de-DE" dirty="0" smtClean="0">
                <a:cs typeface="Times New Roman" panose="02020603050405020304" pitchFamily="18" charset="0"/>
              </a:rPr>
              <a:t>)</a:t>
            </a:r>
            <a:endParaRPr lang="de-DE" dirty="0">
              <a:cs typeface="Times New Roman" panose="02020603050405020304" pitchFamily="18" charset="0"/>
            </a:endParaRPr>
          </a:p>
          <a:p>
            <a:pPr marL="0" indent="0">
              <a:buClrTx/>
              <a:buNone/>
            </a:pPr>
            <a:endParaRPr lang="de-DE" dirty="0">
              <a:cs typeface="Times New Roman" panose="02020603050405020304" pitchFamily="18" charset="0"/>
            </a:endParaRPr>
          </a:p>
          <a:p>
            <a:pPr>
              <a:buClrTx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0230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Report </a:t>
            </a:r>
            <a:r>
              <a:rPr lang="de-DE" dirty="0" err="1" smtClean="0"/>
              <a:t>according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Article</a:t>
            </a:r>
            <a:r>
              <a:rPr lang="de-DE" dirty="0" smtClean="0"/>
              <a:t> 21(6)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9745"/>
            <a:ext cx="8229600" cy="3529013"/>
          </a:xfrm>
        </p:spPr>
        <p:txBody>
          <a:bodyPr/>
          <a:lstStyle/>
          <a:p>
            <a:pPr marL="0" indent="0">
              <a:buClrTx/>
              <a:buNone/>
            </a:pPr>
            <a:r>
              <a:rPr lang="de-DE" dirty="0" err="1" smtClean="0">
                <a:cs typeface="Times New Roman" panose="02020603050405020304" pitchFamily="18" charset="0"/>
              </a:rPr>
              <a:t>Remedial</a:t>
            </a:r>
            <a:r>
              <a:rPr lang="de-DE" dirty="0" smtClean="0">
                <a:cs typeface="Times New Roman" panose="02020603050405020304" pitchFamily="18" charset="0"/>
              </a:rPr>
              <a:t> Actions </a:t>
            </a:r>
            <a:r>
              <a:rPr lang="de-DE" dirty="0" err="1" smtClean="0">
                <a:cs typeface="Times New Roman" panose="02020603050405020304" pitchFamily="18" charset="0"/>
              </a:rPr>
              <a:t>being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cs typeface="Times New Roman" panose="02020603050405020304" pitchFamily="18" charset="0"/>
              </a:rPr>
              <a:t>taken</a:t>
            </a:r>
            <a:r>
              <a:rPr lang="de-DE" dirty="0" smtClean="0">
                <a:cs typeface="Times New Roman" panose="02020603050405020304" pitchFamily="18" charset="0"/>
              </a:rPr>
              <a:t>:</a:t>
            </a:r>
          </a:p>
          <a:p>
            <a:pPr>
              <a:buClrTx/>
            </a:pPr>
            <a:r>
              <a:rPr lang="de-DE" sz="1800" dirty="0" smtClean="0">
                <a:cs typeface="Times New Roman" panose="02020603050405020304" pitchFamily="18" charset="0"/>
              </a:rPr>
              <a:t>Training was a </a:t>
            </a:r>
            <a:r>
              <a:rPr lang="de-DE" sz="1800" dirty="0" err="1" smtClean="0">
                <a:cs typeface="Times New Roman" panose="02020603050405020304" pitchFamily="18" charset="0"/>
              </a:rPr>
              <a:t>key</a:t>
            </a:r>
            <a:r>
              <a:rPr lang="de-DE" sz="1800" dirty="0" smtClean="0">
                <a:cs typeface="Times New Roman" panose="02020603050405020304" pitchFamily="18" charset="0"/>
              </a:rPr>
              <a:t> </a:t>
            </a:r>
            <a:r>
              <a:rPr lang="de-DE" sz="1800" dirty="0" err="1" smtClean="0">
                <a:cs typeface="Times New Roman" panose="02020603050405020304" pitchFamily="18" charset="0"/>
              </a:rPr>
              <a:t>priority</a:t>
            </a:r>
            <a:r>
              <a:rPr lang="de-DE" sz="1800" dirty="0" smtClean="0">
                <a:cs typeface="Times New Roman" panose="02020603050405020304" pitchFamily="18" charset="0"/>
              </a:rPr>
              <a:t> in LIFE 2016 </a:t>
            </a:r>
            <a:r>
              <a:rPr lang="de-DE" sz="1800" dirty="0" err="1" smtClean="0">
                <a:cs typeface="Times New Roman" panose="02020603050405020304" pitchFamily="18" charset="0"/>
              </a:rPr>
              <a:t>call</a:t>
            </a:r>
            <a:endParaRPr lang="de-DE" sz="1800" dirty="0" smtClean="0">
              <a:cs typeface="Times New Roman" panose="02020603050405020304" pitchFamily="18" charset="0"/>
            </a:endParaRPr>
          </a:p>
          <a:p>
            <a:pPr>
              <a:buClrTx/>
            </a:pPr>
            <a:r>
              <a:rPr lang="de-DE" sz="1800" dirty="0" smtClean="0">
                <a:cs typeface="Times New Roman" panose="02020603050405020304" pitchFamily="18" charset="0"/>
              </a:rPr>
              <a:t>Diverse </a:t>
            </a:r>
            <a:r>
              <a:rPr lang="de-DE" sz="1800" dirty="0" err="1" smtClean="0">
                <a:cs typeface="Times New Roman" panose="02020603050405020304" pitchFamily="18" charset="0"/>
              </a:rPr>
              <a:t>action</a:t>
            </a:r>
            <a:r>
              <a:rPr lang="de-DE" sz="1800" dirty="0" smtClean="0">
                <a:cs typeface="Times New Roman" panose="02020603050405020304" pitchFamily="18" charset="0"/>
              </a:rPr>
              <a:t> </a:t>
            </a:r>
            <a:r>
              <a:rPr lang="de-DE" sz="1800" dirty="0" err="1" smtClean="0">
                <a:cs typeface="Times New Roman" panose="02020603050405020304" pitchFamily="18" charset="0"/>
              </a:rPr>
              <a:t>by</a:t>
            </a:r>
            <a:r>
              <a:rPr lang="de-DE" sz="1800" dirty="0" smtClean="0">
                <a:cs typeface="Times New Roman" panose="02020603050405020304" pitchFamily="18" charset="0"/>
              </a:rPr>
              <a:t> </a:t>
            </a:r>
            <a:r>
              <a:rPr lang="de-DE" sz="1800" dirty="0" err="1" smtClean="0">
                <a:cs typeface="Times New Roman" panose="02020603050405020304" pitchFamily="18" charset="0"/>
              </a:rPr>
              <a:t>industry</a:t>
            </a:r>
            <a:r>
              <a:rPr lang="de-DE" sz="1800" dirty="0" smtClean="0">
                <a:cs typeface="Times New Roman" panose="02020603050405020304" pitchFamily="18" charset="0"/>
              </a:rPr>
              <a:t> </a:t>
            </a:r>
            <a:r>
              <a:rPr lang="de-DE" sz="1800" dirty="0" err="1" smtClean="0">
                <a:cs typeface="Times New Roman" panose="02020603050405020304" pitchFamily="18" charset="0"/>
              </a:rPr>
              <a:t>associations</a:t>
            </a:r>
            <a:r>
              <a:rPr lang="de-DE" sz="1800" dirty="0" smtClean="0">
                <a:cs typeface="Times New Roman" panose="02020603050405020304" pitchFamily="18" charset="0"/>
              </a:rPr>
              <a:t>, private </a:t>
            </a:r>
            <a:r>
              <a:rPr lang="de-DE" sz="1800" dirty="0" err="1" smtClean="0">
                <a:cs typeface="Times New Roman" panose="02020603050405020304" pitchFamily="18" charset="0"/>
              </a:rPr>
              <a:t>companies</a:t>
            </a:r>
            <a:r>
              <a:rPr lang="de-DE" sz="1800" dirty="0" smtClean="0">
                <a:cs typeface="Times New Roman" panose="02020603050405020304" pitchFamily="18" charset="0"/>
              </a:rPr>
              <a:t> </a:t>
            </a:r>
            <a:r>
              <a:rPr lang="de-DE" sz="1800" dirty="0" err="1" smtClean="0">
                <a:cs typeface="Times New Roman" panose="02020603050405020304" pitchFamily="18" charset="0"/>
              </a:rPr>
              <a:t>and</a:t>
            </a:r>
            <a:r>
              <a:rPr lang="de-DE" sz="1800" dirty="0" smtClean="0">
                <a:cs typeface="Times New Roman" panose="02020603050405020304" pitchFamily="18" charset="0"/>
              </a:rPr>
              <a:t> </a:t>
            </a:r>
            <a:r>
              <a:rPr lang="de-DE" sz="1800" dirty="0" err="1" smtClean="0">
                <a:cs typeface="Times New Roman" panose="02020603050405020304" pitchFamily="18" charset="0"/>
              </a:rPr>
              <a:t>authorities</a:t>
            </a:r>
            <a:endParaRPr lang="de-DE" sz="1800" dirty="0" smtClean="0">
              <a:cs typeface="Times New Roman" panose="02020603050405020304" pitchFamily="18" charset="0"/>
            </a:endParaRPr>
          </a:p>
          <a:p>
            <a:pPr marL="0" indent="0">
              <a:buClrTx/>
              <a:buNone/>
            </a:pPr>
            <a:endParaRPr lang="de-DE" sz="1800" dirty="0" smtClean="0">
              <a:cs typeface="Times New Roman" panose="02020603050405020304" pitchFamily="18" charset="0"/>
            </a:endParaRPr>
          </a:p>
          <a:p>
            <a:pPr marL="0" indent="0">
              <a:buClrTx/>
              <a:buNone/>
            </a:pPr>
            <a:r>
              <a:rPr lang="de-DE" dirty="0" smtClean="0">
                <a:cs typeface="Times New Roman" panose="02020603050405020304" pitchFamily="18" charset="0"/>
              </a:rPr>
              <a:t>Further </a:t>
            </a:r>
            <a:r>
              <a:rPr lang="de-DE" dirty="0" err="1" smtClean="0">
                <a:cs typeface="Times New Roman" panose="02020603050405020304" pitchFamily="18" charset="0"/>
              </a:rPr>
              <a:t>interest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cs typeface="Times New Roman" panose="02020603050405020304" pitchFamily="18" charset="0"/>
              </a:rPr>
              <a:t>for</a:t>
            </a:r>
            <a:r>
              <a:rPr lang="de-DE" dirty="0" smtClean="0">
                <a:cs typeface="Times New Roman" panose="02020603050405020304" pitchFamily="18" charset="0"/>
              </a:rPr>
              <a:t>:</a:t>
            </a:r>
          </a:p>
          <a:p>
            <a:pPr>
              <a:buClrTx/>
            </a:pPr>
            <a:r>
              <a:rPr lang="de-DE" sz="1800" dirty="0">
                <a:cs typeface="Times New Roman" panose="02020603050405020304" pitchFamily="18" charset="0"/>
              </a:rPr>
              <a:t>C</a:t>
            </a:r>
            <a:r>
              <a:rPr lang="de-DE" sz="1800" dirty="0" smtClean="0">
                <a:cs typeface="Times New Roman" panose="02020603050405020304" pitchFamily="18" charset="0"/>
              </a:rPr>
              <a:t>ompanies </a:t>
            </a:r>
            <a:r>
              <a:rPr lang="de-DE" sz="1800" dirty="0" err="1" smtClean="0">
                <a:cs typeface="Times New Roman" panose="02020603050405020304" pitchFamily="18" charset="0"/>
              </a:rPr>
              <a:t>selling</a:t>
            </a:r>
            <a:r>
              <a:rPr lang="de-DE" sz="1800" dirty="0" smtClean="0">
                <a:cs typeface="Times New Roman" panose="02020603050405020304" pitchFamily="18" charset="0"/>
              </a:rPr>
              <a:t> alternative </a:t>
            </a:r>
            <a:r>
              <a:rPr lang="de-DE" sz="1800" dirty="0" err="1" smtClean="0">
                <a:cs typeface="Times New Roman" panose="02020603050405020304" pitchFamily="18" charset="0"/>
              </a:rPr>
              <a:t>euqipment</a:t>
            </a:r>
            <a:r>
              <a:rPr lang="de-DE" sz="1800" dirty="0" smtClean="0">
                <a:cs typeface="Times New Roman" panose="02020603050405020304" pitchFamily="18" charset="0"/>
              </a:rPr>
              <a:t> </a:t>
            </a:r>
          </a:p>
          <a:p>
            <a:pPr>
              <a:buClrTx/>
            </a:pPr>
            <a:r>
              <a:rPr lang="de-DE" sz="1800" dirty="0" err="1" smtClean="0">
                <a:cs typeface="Times New Roman" panose="02020603050405020304" pitchFamily="18" charset="0"/>
              </a:rPr>
              <a:t>Technician</a:t>
            </a:r>
            <a:r>
              <a:rPr lang="de-DE" sz="1800" dirty="0" smtClean="0">
                <a:cs typeface="Times New Roman" panose="02020603050405020304" pitchFamily="18" charset="0"/>
              </a:rPr>
              <a:t> </a:t>
            </a:r>
            <a:r>
              <a:rPr lang="de-DE" sz="1800" dirty="0" err="1" smtClean="0">
                <a:cs typeface="Times New Roman" panose="02020603050405020304" pitchFamily="18" charset="0"/>
              </a:rPr>
              <a:t>association</a:t>
            </a:r>
            <a:r>
              <a:rPr lang="de-DE" sz="1800" dirty="0" smtClean="0">
                <a:cs typeface="Times New Roman" panose="02020603050405020304" pitchFamily="18" charset="0"/>
              </a:rPr>
              <a:t> </a:t>
            </a:r>
            <a:r>
              <a:rPr lang="de-DE" sz="1800" dirty="0" err="1" smtClean="0">
                <a:cs typeface="Times New Roman" panose="02020603050405020304" pitchFamily="18" charset="0"/>
              </a:rPr>
              <a:t>looking</a:t>
            </a:r>
            <a:r>
              <a:rPr lang="de-DE" sz="1800" dirty="0" smtClean="0">
                <a:cs typeface="Times New Roman" panose="02020603050405020304" pitchFamily="18" charset="0"/>
              </a:rPr>
              <a:t> </a:t>
            </a:r>
            <a:r>
              <a:rPr lang="de-DE" sz="1800" dirty="0" err="1" smtClean="0">
                <a:cs typeface="Times New Roman" panose="02020603050405020304" pitchFamily="18" charset="0"/>
              </a:rPr>
              <a:t>at</a:t>
            </a:r>
            <a:r>
              <a:rPr lang="de-DE" sz="1800" dirty="0" smtClean="0">
                <a:cs typeface="Times New Roman" panose="02020603050405020304" pitchFamily="18" charset="0"/>
              </a:rPr>
              <a:t> </a:t>
            </a:r>
            <a:r>
              <a:rPr lang="de-DE" sz="1800" dirty="0" err="1" smtClean="0">
                <a:cs typeface="Times New Roman" panose="02020603050405020304" pitchFamily="18" charset="0"/>
              </a:rPr>
              <a:t>opportunities</a:t>
            </a:r>
            <a:r>
              <a:rPr lang="de-DE" sz="1800" dirty="0" smtClean="0">
                <a:cs typeface="Times New Roman" panose="02020603050405020304" pitchFamily="18" charset="0"/>
              </a:rPr>
              <a:t> </a:t>
            </a:r>
            <a:r>
              <a:rPr lang="de-DE" sz="1800" dirty="0" err="1" smtClean="0">
                <a:cs typeface="Times New Roman" panose="02020603050405020304" pitchFamily="18" charset="0"/>
              </a:rPr>
              <a:t>for</a:t>
            </a:r>
            <a:r>
              <a:rPr lang="de-DE" sz="1800" dirty="0" smtClean="0">
                <a:cs typeface="Times New Roman" panose="02020603050405020304" pitchFamily="18" charset="0"/>
              </a:rPr>
              <a:t> </a:t>
            </a:r>
            <a:r>
              <a:rPr lang="de-DE" sz="1800" dirty="0" err="1" smtClean="0">
                <a:cs typeface="Times New Roman" panose="02020603050405020304" pitchFamily="18" charset="0"/>
              </a:rPr>
              <a:t>their</a:t>
            </a:r>
            <a:r>
              <a:rPr lang="de-DE" sz="1800" dirty="0" smtClean="0">
                <a:cs typeface="Times New Roman" panose="02020603050405020304" pitchFamily="18" charset="0"/>
              </a:rPr>
              <a:t> </a:t>
            </a:r>
            <a:r>
              <a:rPr lang="de-DE" sz="1800" dirty="0" err="1" smtClean="0">
                <a:cs typeface="Times New Roman" panose="02020603050405020304" pitchFamily="18" charset="0"/>
              </a:rPr>
              <a:t>members</a:t>
            </a:r>
            <a:endParaRPr lang="de-DE" sz="1800" dirty="0" smtClean="0">
              <a:cs typeface="Times New Roman" panose="02020603050405020304" pitchFamily="18" charset="0"/>
            </a:endParaRPr>
          </a:p>
          <a:p>
            <a:pPr>
              <a:buClrTx/>
            </a:pPr>
            <a:r>
              <a:rPr lang="de-DE" sz="1800" dirty="0" smtClean="0">
                <a:cs typeface="Times New Roman" panose="02020603050405020304" pitchFamily="18" charset="0"/>
              </a:rPr>
              <a:t>National </a:t>
            </a:r>
            <a:r>
              <a:rPr lang="de-DE" sz="1800" dirty="0" err="1" smtClean="0">
                <a:cs typeface="Times New Roman" panose="02020603050405020304" pitchFamily="18" charset="0"/>
              </a:rPr>
              <a:t>authorities</a:t>
            </a:r>
            <a:r>
              <a:rPr lang="de-DE" sz="1800" dirty="0" smtClean="0">
                <a:cs typeface="Times New Roman" panose="02020603050405020304" pitchFamily="18" charset="0"/>
              </a:rPr>
              <a:t> </a:t>
            </a:r>
            <a:r>
              <a:rPr lang="de-DE" sz="1800" dirty="0" err="1" smtClean="0">
                <a:cs typeface="Times New Roman" panose="02020603050405020304" pitchFamily="18" charset="0"/>
              </a:rPr>
              <a:t>to</a:t>
            </a:r>
            <a:r>
              <a:rPr lang="de-DE" sz="1800" dirty="0" smtClean="0">
                <a:cs typeface="Times New Roman" panose="02020603050405020304" pitchFamily="18" charset="0"/>
              </a:rPr>
              <a:t> </a:t>
            </a:r>
            <a:r>
              <a:rPr lang="de-DE" sz="1800" dirty="0" err="1" smtClean="0">
                <a:cs typeface="Times New Roman" panose="02020603050405020304" pitchFamily="18" charset="0"/>
              </a:rPr>
              <a:t>use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 smtClean="0">
                <a:cs typeface="Times New Roman" panose="02020603050405020304" pitchFamily="18" charset="0"/>
              </a:rPr>
              <a:t>existing</a:t>
            </a:r>
            <a:r>
              <a:rPr lang="de-DE" sz="1800" dirty="0" smtClean="0">
                <a:cs typeface="Times New Roman" panose="02020603050405020304" pitchFamily="18" charset="0"/>
              </a:rPr>
              <a:t> </a:t>
            </a:r>
            <a:r>
              <a:rPr lang="de-DE" sz="1800" dirty="0" err="1" smtClean="0">
                <a:cs typeface="Times New Roman" panose="02020603050405020304" pitchFamily="18" charset="0"/>
              </a:rPr>
              <a:t>funding</a:t>
            </a:r>
            <a:r>
              <a:rPr lang="de-DE" sz="1800" dirty="0" smtClean="0">
                <a:cs typeface="Times New Roman" panose="02020603050405020304" pitchFamily="18" charset="0"/>
              </a:rPr>
              <a:t> </a:t>
            </a:r>
            <a:r>
              <a:rPr lang="de-DE" sz="1800" dirty="0" err="1" smtClean="0">
                <a:cs typeface="Times New Roman" panose="02020603050405020304" pitchFamily="18" charset="0"/>
              </a:rPr>
              <a:t>programmes</a:t>
            </a:r>
            <a:endParaRPr lang="de-DE" sz="1800" dirty="0" smtClean="0">
              <a:cs typeface="Times New Roman" panose="02020603050405020304" pitchFamily="18" charset="0"/>
            </a:endParaRPr>
          </a:p>
          <a:p>
            <a:pPr marL="0" indent="0">
              <a:buClrTx/>
              <a:buNone/>
            </a:pPr>
            <a:r>
              <a:rPr lang="de-DE" dirty="0" err="1" smtClean="0">
                <a:cs typeface="Times New Roman" panose="02020603050405020304" pitchFamily="18" charset="0"/>
              </a:rPr>
              <a:t>To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cs typeface="Times New Roman" panose="02020603050405020304" pitchFamily="18" charset="0"/>
              </a:rPr>
              <a:t>help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cs typeface="Times New Roman" panose="02020603050405020304" pitchFamily="18" charset="0"/>
              </a:rPr>
              <a:t>address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cs typeface="Times New Roman" panose="02020603050405020304" pitchFamily="18" charset="0"/>
              </a:rPr>
              <a:t>shortcomings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9755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969" y="1386742"/>
            <a:ext cx="8284919" cy="936625"/>
          </a:xfrm>
        </p:spPr>
        <p:txBody>
          <a:bodyPr/>
          <a:lstStyle/>
          <a:p>
            <a:pPr algn="ctr"/>
            <a:r>
              <a:rPr lang="de-DE" dirty="0" smtClean="0"/>
              <a:t>LIFE </a:t>
            </a:r>
            <a:r>
              <a:rPr lang="de-DE" dirty="0" err="1" smtClean="0"/>
              <a:t>programme</a:t>
            </a:r>
            <a:r>
              <a:rPr lang="de-DE" dirty="0" smtClean="0"/>
              <a:t> 2016 </a:t>
            </a:r>
            <a:r>
              <a:rPr lang="de-DE" dirty="0" err="1" smtClean="0"/>
              <a:t>call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proposals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753" y="2773729"/>
            <a:ext cx="8464061" cy="3529013"/>
          </a:xfrm>
        </p:spPr>
        <p:txBody>
          <a:bodyPr/>
          <a:lstStyle/>
          <a:p>
            <a:pPr lvl="0">
              <a:spcAft>
                <a:spcPts val="0"/>
              </a:spcAft>
              <a:buFont typeface="Wingdings"/>
              <a:buChar char=""/>
            </a:pPr>
            <a:r>
              <a:rPr lang="en-GB" b="1" i="0" dirty="0">
                <a:latin typeface="Times New Roman"/>
                <a:ea typeface="Calibri"/>
                <a:cs typeface="Times New Roman"/>
              </a:rPr>
              <a:t>P</a:t>
            </a:r>
            <a:r>
              <a:rPr lang="en-GB" b="1" i="0" dirty="0" smtClean="0">
                <a:latin typeface="Times New Roman"/>
                <a:ea typeface="Calibri"/>
                <a:cs typeface="Times New Roman"/>
              </a:rPr>
              <a:t>riority </a:t>
            </a:r>
            <a:r>
              <a:rPr lang="en-GB" b="1" i="0" dirty="0">
                <a:latin typeface="Times New Roman"/>
                <a:ea typeface="Calibri"/>
                <a:cs typeface="Times New Roman"/>
              </a:rPr>
              <a:t>area "Climate Governance and Innovation"</a:t>
            </a:r>
            <a:r>
              <a:rPr lang="en-GB" dirty="0">
                <a:latin typeface="Times New Roman"/>
                <a:ea typeface="Calibri"/>
                <a:cs typeface="Times New Roman"/>
              </a:rPr>
              <a:t>  </a:t>
            </a:r>
            <a:endParaRPr lang="en-GB" dirty="0">
              <a:latin typeface="Calibri"/>
              <a:ea typeface="Calibri"/>
              <a:cs typeface="Times New Roman"/>
            </a:endParaRPr>
          </a:p>
          <a:p>
            <a:pPr marL="457200">
              <a:spcAft>
                <a:spcPts val="0"/>
              </a:spcAft>
            </a:pPr>
            <a:r>
              <a:rPr lang="en-GB" dirty="0" smtClean="0">
                <a:latin typeface="Times New Roman"/>
                <a:ea typeface="Calibri"/>
                <a:cs typeface="Times New Roman"/>
              </a:rPr>
              <a:t>- Activities </a:t>
            </a:r>
            <a:r>
              <a:rPr lang="en-GB" dirty="0">
                <a:latin typeface="Times New Roman"/>
                <a:ea typeface="Calibri"/>
                <a:cs typeface="Times New Roman"/>
              </a:rPr>
              <a:t>increasing the uptake of training for service personnel of equipment using climate-friendly </a:t>
            </a:r>
            <a:r>
              <a:rPr lang="en-GB" dirty="0" smtClean="0">
                <a:latin typeface="Times New Roman"/>
                <a:ea typeface="Calibri"/>
                <a:cs typeface="Times New Roman"/>
              </a:rPr>
              <a:t>alternatives</a:t>
            </a:r>
          </a:p>
          <a:p>
            <a:pPr marL="857250" lvl="1">
              <a:spcAft>
                <a:spcPts val="0"/>
              </a:spcAft>
            </a:pPr>
            <a:r>
              <a:rPr lang="en-GB" b="0" u="sng" dirty="0" smtClean="0">
                <a:latin typeface="Times New Roman"/>
                <a:ea typeface="Calibri"/>
                <a:cs typeface="Times New Roman"/>
              </a:rPr>
              <a:t>Awareness </a:t>
            </a:r>
            <a:r>
              <a:rPr lang="en-GB" b="0" u="sng" dirty="0">
                <a:latin typeface="Times New Roman"/>
                <a:ea typeface="Calibri"/>
                <a:cs typeface="Times New Roman"/>
              </a:rPr>
              <a:t>campaigns</a:t>
            </a:r>
            <a:r>
              <a:rPr lang="en-GB" b="0" dirty="0">
                <a:latin typeface="Times New Roman"/>
                <a:ea typeface="Calibri"/>
                <a:cs typeface="Times New Roman"/>
              </a:rPr>
              <a:t> among end-users and the equipment distribution chain </a:t>
            </a:r>
            <a:r>
              <a:rPr lang="en-GB" b="0" dirty="0" smtClean="0">
                <a:latin typeface="Times New Roman"/>
                <a:ea typeface="Calibri"/>
                <a:cs typeface="Times New Roman"/>
              </a:rPr>
              <a:t>to promote training </a:t>
            </a:r>
            <a:r>
              <a:rPr lang="en-GB" b="0" dirty="0">
                <a:latin typeface="Times New Roman"/>
                <a:ea typeface="Calibri"/>
                <a:cs typeface="Times New Roman"/>
              </a:rPr>
              <a:t>need and </a:t>
            </a:r>
            <a:r>
              <a:rPr lang="en-GB" b="0" dirty="0" smtClean="0">
                <a:latin typeface="Times New Roman"/>
                <a:ea typeface="Calibri"/>
                <a:cs typeface="Times New Roman"/>
              </a:rPr>
              <a:t>exchange </a:t>
            </a:r>
            <a:r>
              <a:rPr lang="en-GB" b="0" dirty="0">
                <a:latin typeface="Times New Roman"/>
                <a:ea typeface="Calibri"/>
                <a:cs typeface="Times New Roman"/>
              </a:rPr>
              <a:t>of best </a:t>
            </a:r>
            <a:r>
              <a:rPr lang="en-GB" b="0" dirty="0" smtClean="0">
                <a:latin typeface="Times New Roman"/>
                <a:ea typeface="Calibri"/>
                <a:cs typeface="Times New Roman"/>
              </a:rPr>
              <a:t>practices</a:t>
            </a:r>
          </a:p>
          <a:p>
            <a:pPr marL="857250" lvl="1">
              <a:spcAft>
                <a:spcPts val="0"/>
              </a:spcAft>
            </a:pPr>
            <a:r>
              <a:rPr lang="en-GB" b="0" u="sng" dirty="0" smtClean="0">
                <a:latin typeface="Times New Roman"/>
                <a:ea typeface="Calibri"/>
                <a:cs typeface="Times New Roman"/>
              </a:rPr>
              <a:t>Train-the-trainer programmes</a:t>
            </a:r>
            <a:r>
              <a:rPr lang="en-GB" b="0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b="0" dirty="0" smtClean="0">
                <a:latin typeface="Times New Roman"/>
                <a:ea typeface="Calibri"/>
                <a:cs typeface="Times New Roman"/>
              </a:rPr>
              <a:t>for multiplication </a:t>
            </a:r>
            <a:r>
              <a:rPr lang="en-GB" b="0" dirty="0">
                <a:latin typeface="Times New Roman"/>
                <a:ea typeface="Calibri"/>
                <a:cs typeface="Times New Roman"/>
              </a:rPr>
              <a:t>of effort and addressing </a:t>
            </a:r>
            <a:r>
              <a:rPr lang="en-GB" b="0" dirty="0" smtClean="0">
                <a:latin typeface="Times New Roman"/>
                <a:ea typeface="Calibri"/>
                <a:cs typeface="Times New Roman"/>
              </a:rPr>
              <a:t>geographic imbalances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322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4293521"/>
            <a:ext cx="9226308" cy="790575"/>
          </a:xfrm>
        </p:spPr>
        <p:txBody>
          <a:bodyPr/>
          <a:lstStyle/>
          <a:p>
            <a:pPr marL="3175" lvl="1" algn="ctr"/>
            <a:r>
              <a:rPr lang="en-GB" sz="3200" dirty="0" smtClean="0">
                <a:solidFill>
                  <a:srgbClr val="FFC000"/>
                </a:solidFill>
              </a:rPr>
              <a:t>TOPIC 4: Commercial Refrigeration</a:t>
            </a:r>
            <a:r>
              <a:rPr lang="en-GB" sz="3200" dirty="0">
                <a:solidFill>
                  <a:srgbClr val="FFC000"/>
                </a:solidFill>
              </a:rPr>
              <a:t/>
            </a:r>
            <a:br>
              <a:rPr lang="en-GB" sz="3200" dirty="0">
                <a:solidFill>
                  <a:srgbClr val="FFC000"/>
                </a:solidFill>
              </a:rPr>
            </a:br>
            <a:r>
              <a:rPr lang="fr-BE" sz="9600" dirty="0" smtClean="0"/>
              <a:t/>
            </a:r>
            <a:br>
              <a:rPr lang="fr-BE" sz="9600" dirty="0" smtClean="0"/>
            </a:br>
            <a:endParaRPr lang="en-GB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24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2817487"/>
            <a:ext cx="9144000" cy="790575"/>
          </a:xfrm>
        </p:spPr>
        <p:txBody>
          <a:bodyPr/>
          <a:lstStyle/>
          <a:p>
            <a:pPr algn="ctr"/>
            <a:r>
              <a:rPr lang="fr-BE" sz="7000" dirty="0" err="1" smtClean="0"/>
              <a:t>Welcome</a:t>
            </a:r>
            <a:r>
              <a:rPr lang="fr-BE" sz="7000" dirty="0" smtClean="0"/>
              <a:t>!</a:t>
            </a:r>
            <a:br>
              <a:rPr lang="fr-BE" sz="7000" dirty="0" smtClean="0"/>
            </a:br>
            <a:endParaRPr lang="en-GB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07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 smtClean="0"/>
              <a:t>Presentation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an </a:t>
            </a:r>
            <a:r>
              <a:rPr lang="de-DE" dirty="0" err="1" smtClean="0"/>
              <a:t>external</a:t>
            </a:r>
            <a:r>
              <a:rPr lang="de-DE" dirty="0" smtClean="0"/>
              <a:t> </a:t>
            </a:r>
            <a:r>
              <a:rPr lang="de-DE" dirty="0" err="1" smtClean="0"/>
              <a:t>analysis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Oeko</a:t>
            </a:r>
            <a:r>
              <a:rPr lang="de-DE" dirty="0" smtClean="0"/>
              <a:t>-Recherche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696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Exchange </a:t>
            </a:r>
            <a:r>
              <a:rPr lang="de-DE" dirty="0" err="1" smtClean="0"/>
              <a:t>of</a:t>
            </a:r>
            <a:r>
              <a:rPr lang="de-DE" dirty="0" smtClean="0"/>
              <a:t> 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345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4293521"/>
            <a:ext cx="9226308" cy="790575"/>
          </a:xfrm>
        </p:spPr>
        <p:txBody>
          <a:bodyPr/>
          <a:lstStyle/>
          <a:p>
            <a:pPr marL="3175" lvl="1" algn="ctr"/>
            <a:r>
              <a:rPr lang="en-GB" sz="3200" dirty="0" smtClean="0">
                <a:solidFill>
                  <a:srgbClr val="FFC000"/>
                </a:solidFill>
              </a:rPr>
              <a:t>TOPIC </a:t>
            </a:r>
            <a:r>
              <a:rPr lang="en-GB" sz="3200" dirty="0">
                <a:solidFill>
                  <a:srgbClr val="FFC000"/>
                </a:solidFill>
              </a:rPr>
              <a:t>5</a:t>
            </a:r>
            <a:r>
              <a:rPr lang="en-GB" sz="3200" dirty="0" smtClean="0">
                <a:solidFill>
                  <a:srgbClr val="FFC000"/>
                </a:solidFill>
              </a:rPr>
              <a:t>: Quota allocation method</a:t>
            </a:r>
            <a:r>
              <a:rPr lang="en-GB" sz="3200" dirty="0">
                <a:solidFill>
                  <a:srgbClr val="FFC000"/>
                </a:solidFill>
              </a:rPr>
              <a:t/>
            </a:r>
            <a:br>
              <a:rPr lang="en-GB" sz="3200" dirty="0">
                <a:solidFill>
                  <a:srgbClr val="FFC000"/>
                </a:solidFill>
              </a:rPr>
            </a:br>
            <a:r>
              <a:rPr lang="fr-BE" sz="9600" dirty="0" smtClean="0"/>
              <a:t/>
            </a:r>
            <a:br>
              <a:rPr lang="fr-BE" sz="9600" dirty="0" smtClean="0"/>
            </a:br>
            <a:endParaRPr lang="en-GB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9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 smtClean="0"/>
              <a:t>Presentation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an </a:t>
            </a:r>
            <a:r>
              <a:rPr lang="de-DE" dirty="0" err="1" smtClean="0"/>
              <a:t>external</a:t>
            </a:r>
            <a:r>
              <a:rPr lang="de-DE" dirty="0" smtClean="0"/>
              <a:t> </a:t>
            </a:r>
            <a:r>
              <a:rPr lang="de-DE" dirty="0" err="1" smtClean="0"/>
              <a:t>analysis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Oeko</a:t>
            </a:r>
            <a:r>
              <a:rPr lang="de-DE" dirty="0" smtClean="0"/>
              <a:t>-Recherche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36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Exchange </a:t>
            </a:r>
            <a:r>
              <a:rPr lang="de-DE" dirty="0" err="1" smtClean="0"/>
              <a:t>of</a:t>
            </a:r>
            <a:r>
              <a:rPr lang="de-DE" dirty="0" smtClean="0"/>
              <a:t> 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7925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3645390"/>
            <a:ext cx="9144000" cy="790575"/>
          </a:xfrm>
        </p:spPr>
        <p:txBody>
          <a:bodyPr/>
          <a:lstStyle/>
          <a:p>
            <a:pPr algn="ctr"/>
            <a:r>
              <a:rPr lang="fr-BE" sz="7000" dirty="0" err="1" smtClean="0"/>
              <a:t>Thank</a:t>
            </a:r>
            <a:r>
              <a:rPr lang="fr-BE" sz="7000" dirty="0" smtClean="0"/>
              <a:t> </a:t>
            </a:r>
            <a:r>
              <a:rPr lang="fr-BE" sz="7000" dirty="0" err="1" smtClean="0"/>
              <a:t>you</a:t>
            </a:r>
            <a:r>
              <a:rPr lang="fr-BE" sz="7000" dirty="0" smtClean="0"/>
              <a:t> for </a:t>
            </a:r>
            <a:r>
              <a:rPr lang="fr-BE" sz="7000" dirty="0" err="1" smtClean="0"/>
              <a:t>your</a:t>
            </a:r>
            <a:r>
              <a:rPr lang="fr-BE" sz="7000" dirty="0" smtClean="0"/>
              <a:t> participation!</a:t>
            </a:r>
            <a:br>
              <a:rPr lang="fr-BE" sz="7000" dirty="0" smtClean="0"/>
            </a:br>
            <a:r>
              <a:rPr lang="fr-BE" sz="7000" dirty="0"/>
              <a:t/>
            </a:r>
            <a:br>
              <a:rPr lang="fr-BE" sz="7000" dirty="0"/>
            </a:br>
            <a:r>
              <a:rPr lang="fr-BE" sz="2000" dirty="0" err="1" smtClean="0">
                <a:solidFill>
                  <a:schemeClr val="bg1"/>
                </a:solidFill>
              </a:rPr>
              <a:t>Any</a:t>
            </a:r>
            <a:r>
              <a:rPr lang="fr-BE" sz="2000" dirty="0" smtClean="0">
                <a:solidFill>
                  <a:schemeClr val="bg1"/>
                </a:solidFill>
              </a:rPr>
              <a:t> </a:t>
            </a:r>
            <a:r>
              <a:rPr lang="fr-BE" sz="2000" dirty="0" err="1" smtClean="0">
                <a:solidFill>
                  <a:schemeClr val="bg1"/>
                </a:solidFill>
              </a:rPr>
              <a:t>written</a:t>
            </a:r>
            <a:r>
              <a:rPr lang="fr-BE" sz="2000" dirty="0" smtClean="0">
                <a:solidFill>
                  <a:schemeClr val="bg1"/>
                </a:solidFill>
              </a:rPr>
              <a:t> contributions </a:t>
            </a:r>
            <a:r>
              <a:rPr lang="fr-BE" sz="2000" dirty="0" err="1" smtClean="0">
                <a:solidFill>
                  <a:schemeClr val="bg1"/>
                </a:solidFill>
              </a:rPr>
              <a:t>please</a:t>
            </a:r>
            <a:r>
              <a:rPr lang="fr-BE" sz="2000" dirty="0" smtClean="0">
                <a:solidFill>
                  <a:schemeClr val="bg1"/>
                </a:solidFill>
              </a:rPr>
              <a:t> </a:t>
            </a:r>
            <a:r>
              <a:rPr lang="fr-BE" sz="2000" dirty="0" err="1" smtClean="0">
                <a:solidFill>
                  <a:schemeClr val="bg1"/>
                </a:solidFill>
              </a:rPr>
              <a:t>send</a:t>
            </a:r>
            <a:r>
              <a:rPr lang="fr-BE" sz="2000" dirty="0" smtClean="0">
                <a:solidFill>
                  <a:schemeClr val="bg1"/>
                </a:solidFill>
              </a:rPr>
              <a:t> by 15 </a:t>
            </a:r>
            <a:r>
              <a:rPr lang="fr-BE" sz="2000" dirty="0" err="1" smtClean="0">
                <a:solidFill>
                  <a:schemeClr val="bg1"/>
                </a:solidFill>
              </a:rPr>
              <a:t>December</a:t>
            </a:r>
            <a:r>
              <a:rPr lang="fr-BE" sz="2000" dirty="0" smtClean="0">
                <a:solidFill>
                  <a:schemeClr val="bg1"/>
                </a:solidFill>
              </a:rPr>
              <a:t> to </a:t>
            </a:r>
            <a:r>
              <a:rPr lang="fr-BE" sz="2000" dirty="0" smtClean="0"/>
              <a:t/>
            </a:r>
            <a:br>
              <a:rPr lang="fr-BE" sz="2000" dirty="0" smtClean="0"/>
            </a:br>
            <a:r>
              <a:rPr lang="fr-BE" sz="2000" dirty="0" smtClean="0">
                <a:hlinkClick r:id="rId2"/>
              </a:rPr>
              <a:t>Clima-Fgas-Consulation-Forum@ec.europa.eu</a:t>
            </a:r>
            <a:r>
              <a:rPr lang="fr-BE" sz="2000" dirty="0" smtClean="0"/>
              <a:t> </a:t>
            </a:r>
            <a:r>
              <a:rPr lang="fr-BE" sz="7000" dirty="0" smtClean="0"/>
              <a:t/>
            </a:r>
            <a:br>
              <a:rPr lang="fr-BE" sz="7000" dirty="0" smtClean="0"/>
            </a:br>
            <a:endParaRPr lang="en-GB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40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440058"/>
            <a:ext cx="8229600" cy="936625"/>
          </a:xfrm>
        </p:spPr>
        <p:txBody>
          <a:bodyPr/>
          <a:lstStyle/>
          <a:p>
            <a:r>
              <a:rPr lang="de-DE" dirty="0" err="1" smtClean="0"/>
              <a:t>Reminder</a:t>
            </a:r>
            <a:r>
              <a:rPr lang="de-DE" dirty="0" smtClean="0"/>
              <a:t>: The </a:t>
            </a:r>
            <a:r>
              <a:rPr lang="de-DE" dirty="0" err="1" smtClean="0"/>
              <a:t>Forum`s</a:t>
            </a:r>
            <a:r>
              <a:rPr lang="de-DE" dirty="0" smtClean="0"/>
              <a:t> </a:t>
            </a:r>
            <a:r>
              <a:rPr lang="de-DE" dirty="0" err="1" smtClean="0"/>
              <a:t>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 smtClean="0"/>
              <a:t>to </a:t>
            </a:r>
            <a:r>
              <a:rPr lang="en-GB" dirty="0"/>
              <a:t>provide advice and expertise to the Commission in relation to the implementation of the F-gas Regulation, in particular with regard to the availability of alternatives to fluorinated greenhouse gases, including the environmental, technical, economic and safety aspects of their use</a:t>
            </a:r>
            <a:r>
              <a:rPr lang="en-GB" dirty="0" smtClean="0"/>
              <a:t>.</a:t>
            </a:r>
          </a:p>
          <a:p>
            <a:endParaRPr lang="de-DE" dirty="0"/>
          </a:p>
          <a:p>
            <a:r>
              <a:rPr lang="de-DE" sz="2000" i="0" dirty="0" smtClean="0"/>
              <a:t>See </a:t>
            </a:r>
            <a:r>
              <a:rPr lang="de-DE" sz="2000" i="0" dirty="0" err="1" smtClean="0"/>
              <a:t>Article</a:t>
            </a:r>
            <a:r>
              <a:rPr lang="de-DE" sz="2000" i="0" dirty="0" smtClean="0"/>
              <a:t> 23 </a:t>
            </a:r>
            <a:r>
              <a:rPr lang="de-DE" sz="2000" i="0" dirty="0" err="1" smtClean="0"/>
              <a:t>of</a:t>
            </a:r>
            <a:r>
              <a:rPr lang="de-DE" sz="2000" i="0" dirty="0" smtClean="0"/>
              <a:t> </a:t>
            </a:r>
            <a:r>
              <a:rPr lang="de-DE" sz="2000" i="0" dirty="0" err="1" smtClean="0"/>
              <a:t>the</a:t>
            </a:r>
            <a:r>
              <a:rPr lang="de-DE" sz="2000" i="0" dirty="0" smtClean="0"/>
              <a:t> F-gas Regulation</a:t>
            </a:r>
            <a:endParaRPr lang="en-GB" sz="2000" i="0" dirty="0"/>
          </a:p>
        </p:txBody>
      </p:sp>
    </p:spTree>
    <p:extLst>
      <p:ext uri="{BB962C8B-B14F-4D97-AF65-F5344CB8AC3E}">
        <p14:creationId xmlns:p14="http://schemas.microsoft.com/office/powerpoint/2010/main" val="4174489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3" y="1"/>
            <a:ext cx="54277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7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4293521"/>
            <a:ext cx="9226308" cy="790575"/>
          </a:xfrm>
        </p:spPr>
        <p:txBody>
          <a:bodyPr/>
          <a:lstStyle/>
          <a:p>
            <a:pPr marL="3175" lvl="1" algn="ctr"/>
            <a:r>
              <a:rPr lang="en-GB" sz="3200" dirty="0" smtClean="0">
                <a:solidFill>
                  <a:srgbClr val="FFC000"/>
                </a:solidFill>
              </a:rPr>
              <a:t>TOPIC 1:</a:t>
            </a:r>
            <a:r>
              <a:rPr lang="en-GB" sz="3200" dirty="0">
                <a:solidFill>
                  <a:srgbClr val="FFC000"/>
                </a:solidFill>
              </a:rPr>
              <a:t/>
            </a:r>
            <a:br>
              <a:rPr lang="en-GB" sz="3200" dirty="0">
                <a:solidFill>
                  <a:srgbClr val="FFC000"/>
                </a:solidFill>
              </a:rPr>
            </a:br>
            <a:r>
              <a:rPr lang="fr-BE" sz="9600" dirty="0" smtClean="0"/>
              <a:t/>
            </a:r>
            <a:br>
              <a:rPr lang="fr-BE" sz="9600" dirty="0" smtClean="0"/>
            </a:br>
            <a:endParaRPr lang="en-GB" sz="96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875" y="3961311"/>
            <a:ext cx="3504041" cy="710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808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565" y="1206304"/>
            <a:ext cx="6882912" cy="5256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63" y="218909"/>
            <a:ext cx="3504041" cy="710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186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4293521"/>
            <a:ext cx="9226308" cy="790575"/>
          </a:xfrm>
        </p:spPr>
        <p:txBody>
          <a:bodyPr/>
          <a:lstStyle/>
          <a:p>
            <a:pPr marL="3175" lvl="1" algn="ctr"/>
            <a:r>
              <a:rPr lang="en-GB" sz="3200" dirty="0" smtClean="0">
                <a:solidFill>
                  <a:srgbClr val="FFC000"/>
                </a:solidFill>
              </a:rPr>
              <a:t>TOPIC </a:t>
            </a:r>
            <a:r>
              <a:rPr lang="en-GB" sz="3200" dirty="0">
                <a:solidFill>
                  <a:srgbClr val="FFC000"/>
                </a:solidFill>
              </a:rPr>
              <a:t>2</a:t>
            </a:r>
            <a:r>
              <a:rPr lang="en-GB" sz="3200" dirty="0" smtClean="0">
                <a:solidFill>
                  <a:srgbClr val="FFC000"/>
                </a:solidFill>
              </a:rPr>
              <a:t>: Standards</a:t>
            </a:r>
            <a:r>
              <a:rPr lang="en-GB" sz="3200" dirty="0">
                <a:solidFill>
                  <a:srgbClr val="FFC000"/>
                </a:solidFill>
              </a:rPr>
              <a:t/>
            </a:r>
            <a:br>
              <a:rPr lang="en-GB" sz="3200" dirty="0">
                <a:solidFill>
                  <a:srgbClr val="FFC000"/>
                </a:solidFill>
              </a:rPr>
            </a:br>
            <a:r>
              <a:rPr lang="fr-BE" sz="9600" dirty="0" smtClean="0"/>
              <a:t/>
            </a:r>
            <a:br>
              <a:rPr lang="fr-BE" sz="9600" dirty="0" smtClean="0"/>
            </a:br>
            <a:endParaRPr lang="en-GB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33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Report </a:t>
            </a:r>
            <a:r>
              <a:rPr lang="de-DE" dirty="0" err="1" smtClean="0"/>
              <a:t>according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Article</a:t>
            </a:r>
            <a:r>
              <a:rPr lang="de-DE" dirty="0" smtClean="0"/>
              <a:t> 11(6)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de-DE" dirty="0" err="1" smtClean="0"/>
              <a:t>Published</a:t>
            </a:r>
            <a:r>
              <a:rPr lang="de-DE" dirty="0" smtClean="0"/>
              <a:t> </a:t>
            </a:r>
            <a:r>
              <a:rPr lang="de-DE" dirty="0" err="1" smtClean="0"/>
              <a:t>yesterday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COM(2016) 749</a:t>
            </a:r>
          </a:p>
          <a:p>
            <a:pPr>
              <a:buClrTx/>
            </a:pPr>
            <a:endParaRPr lang="de-DE" dirty="0"/>
          </a:p>
          <a:p>
            <a:pPr>
              <a:buClrTx/>
            </a:pPr>
            <a:r>
              <a:rPr lang="de-DE" dirty="0" smtClean="0">
                <a:latin typeface="+mj-lt"/>
                <a:cs typeface="Times New Roman" panose="02020603050405020304" pitchFamily="18" charset="0"/>
              </a:rPr>
              <a:t>Standards </a:t>
            </a:r>
            <a:r>
              <a:rPr lang="de-DE" dirty="0" err="1" smtClean="0">
                <a:latin typeface="+mj-lt"/>
                <a:cs typeface="Times New Roman" panose="02020603050405020304" pitchFamily="18" charset="0"/>
              </a:rPr>
              <a:t>identified</a:t>
            </a:r>
            <a:r>
              <a:rPr lang="de-DE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cs typeface="Times New Roman" panose="02020603050405020304" pitchFamily="18" charset="0"/>
              </a:rPr>
              <a:t>as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cs typeface="Times New Roman" panose="02020603050405020304" pitchFamily="18" charset="0"/>
              </a:rPr>
              <a:t>barriers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en-GB" dirty="0" smtClean="0">
                <a:cs typeface="Times New Roman" panose="02020603050405020304" pitchFamily="18" charset="0"/>
              </a:rPr>
              <a:t>for t</a:t>
            </a:r>
            <a:r>
              <a:rPr lang="en-GB" dirty="0" smtClean="0">
                <a:ea typeface="Calibri"/>
                <a:cs typeface="Times New Roman" panose="02020603050405020304" pitchFamily="18" charset="0"/>
              </a:rPr>
              <a:t>he </a:t>
            </a:r>
            <a:r>
              <a:rPr lang="en-GB" dirty="0">
                <a:ea typeface="Calibri"/>
                <a:cs typeface="Times New Roman" panose="02020603050405020304" pitchFamily="18" charset="0"/>
              </a:rPr>
              <a:t>use of flammable </a:t>
            </a:r>
            <a:r>
              <a:rPr lang="en-GB" dirty="0" smtClean="0">
                <a:ea typeface="Calibri"/>
                <a:cs typeface="Times New Roman" panose="02020603050405020304" pitchFamily="18" charset="0"/>
              </a:rPr>
              <a:t>refrigerants</a:t>
            </a:r>
          </a:p>
          <a:p>
            <a:pPr>
              <a:buClrTx/>
            </a:pPr>
            <a:endParaRPr lang="de-DE" dirty="0">
              <a:cs typeface="Times New Roman" panose="02020603050405020304" pitchFamily="18" charset="0"/>
            </a:endParaRPr>
          </a:p>
          <a:p>
            <a:pPr>
              <a:buClrTx/>
            </a:pPr>
            <a:r>
              <a:rPr lang="de-DE" dirty="0" err="1" smtClean="0">
                <a:cs typeface="Times New Roman" panose="02020603050405020304" pitchFamily="18" charset="0"/>
              </a:rPr>
              <a:t>to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cs typeface="Times New Roman" panose="02020603050405020304" pitchFamily="18" charset="0"/>
              </a:rPr>
              <a:t>be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cs typeface="Times New Roman" panose="02020603050405020304" pitchFamily="18" charset="0"/>
              </a:rPr>
              <a:t>addressed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cs typeface="Times New Roman" panose="02020603050405020304" pitchFamily="18" charset="0"/>
              </a:rPr>
              <a:t>with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cs typeface="Times New Roman" panose="02020603050405020304" pitchFamily="18" charset="0"/>
              </a:rPr>
              <a:t>urgency</a:t>
            </a:r>
            <a:r>
              <a:rPr lang="de-DE" dirty="0" smtClean="0">
                <a:cs typeface="Times New Roman" panose="02020603050405020304" pitchFamily="18" charset="0"/>
              </a:rPr>
              <a:t> (EU </a:t>
            </a:r>
            <a:r>
              <a:rPr lang="de-DE" dirty="0" err="1" smtClean="0">
                <a:cs typeface="Times New Roman" panose="02020603050405020304" pitchFamily="18" charset="0"/>
              </a:rPr>
              <a:t>strategy</a:t>
            </a:r>
            <a:r>
              <a:rPr lang="de-DE" dirty="0" smtClean="0">
                <a:cs typeface="Times New Roman" panose="02020603050405020304" pitchFamily="18" charset="0"/>
              </a:rPr>
              <a:t> on </a:t>
            </a:r>
            <a:r>
              <a:rPr lang="de-DE" dirty="0" err="1" smtClean="0">
                <a:cs typeface="Times New Roman" panose="02020603050405020304" pitchFamily="18" charset="0"/>
              </a:rPr>
              <a:t>heating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cs typeface="Times New Roman" panose="02020603050405020304" pitchFamily="18" charset="0"/>
              </a:rPr>
              <a:t>and</a:t>
            </a:r>
            <a:r>
              <a:rPr lang="de-DE" dirty="0" smtClean="0"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cs typeface="Times New Roman" panose="02020603050405020304" pitchFamily="18" charset="0"/>
              </a:rPr>
              <a:t>cooling</a:t>
            </a:r>
            <a:r>
              <a:rPr lang="de-DE" dirty="0" smtClean="0">
                <a:cs typeface="Times New Roman" panose="02020603050405020304" pitchFamily="18" charset="0"/>
              </a:rPr>
              <a:t>)</a:t>
            </a:r>
          </a:p>
          <a:p>
            <a:pPr>
              <a:buClrTx/>
            </a:pPr>
            <a:endParaRPr lang="de-DE" dirty="0">
              <a:cs typeface="Times New Roman" panose="02020603050405020304" pitchFamily="18" charset="0"/>
            </a:endParaRPr>
          </a:p>
          <a:p>
            <a:pPr>
              <a:buClrTx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719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985"/>
            <a:ext cx="8229600" cy="3529013"/>
          </a:xfrm>
        </p:spPr>
        <p:txBody>
          <a:bodyPr/>
          <a:lstStyle/>
          <a:p>
            <a:pPr marL="0" indent="0">
              <a:buNone/>
            </a:pP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:</a:t>
            </a:r>
          </a:p>
          <a:p>
            <a:pPr lvl="0">
              <a:buClrTx/>
            </a:pPr>
            <a:r>
              <a:rPr lang="en-GB" dirty="0" smtClean="0"/>
              <a:t>facilitate </a:t>
            </a:r>
            <a:r>
              <a:rPr lang="en-GB" dirty="0"/>
              <a:t>the update of relevant standards </a:t>
            </a:r>
            <a:r>
              <a:rPr lang="en-GB" dirty="0" smtClean="0"/>
              <a:t>(standardisation organisations, industry, Member States) </a:t>
            </a:r>
          </a:p>
          <a:p>
            <a:pPr lvl="0">
              <a:buClrTx/>
            </a:pPr>
            <a:r>
              <a:rPr lang="en-GB" dirty="0" smtClean="0"/>
              <a:t>collect evidence </a:t>
            </a:r>
            <a:r>
              <a:rPr lang="en-GB" dirty="0"/>
              <a:t>enabling better risk minimization approaches </a:t>
            </a:r>
            <a:r>
              <a:rPr lang="en-GB" dirty="0" smtClean="0"/>
              <a:t>(companies, researchers)</a:t>
            </a:r>
          </a:p>
          <a:p>
            <a:pPr lvl="0">
              <a:buClrTx/>
            </a:pPr>
            <a:r>
              <a:rPr lang="en-GB" dirty="0" smtClean="0"/>
              <a:t>consider a review of prohibitive national standards (Member States) </a:t>
            </a:r>
          </a:p>
          <a:p>
            <a:pPr marL="0" lvl="0" indent="0">
              <a:buClrTx/>
              <a:buNone/>
            </a:pPr>
            <a:r>
              <a:rPr lang="en-GB" dirty="0" smtClean="0"/>
              <a:t>Also, green public procurement approaches could help boost the market for alternative technologies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47688" y="130436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de-DE" kern="0" dirty="0" smtClean="0"/>
              <a:t>Report </a:t>
            </a:r>
            <a:r>
              <a:rPr lang="de-DE" kern="0" dirty="0" err="1" smtClean="0"/>
              <a:t>according</a:t>
            </a:r>
            <a:r>
              <a:rPr lang="de-DE" kern="0" dirty="0" smtClean="0"/>
              <a:t> </a:t>
            </a:r>
            <a:r>
              <a:rPr lang="de-DE" kern="0" dirty="0" err="1" smtClean="0"/>
              <a:t>to</a:t>
            </a:r>
            <a:r>
              <a:rPr lang="de-DE" kern="0" dirty="0" smtClean="0"/>
              <a:t> </a:t>
            </a:r>
            <a:r>
              <a:rPr lang="de-DE" kern="0" dirty="0" err="1" smtClean="0"/>
              <a:t>Article</a:t>
            </a:r>
            <a:r>
              <a:rPr lang="de-DE" kern="0" dirty="0" smtClean="0"/>
              <a:t> 11(6) 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1553774399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 Clima Example 2012 n">
  <a:themeElements>
    <a:clrScheme name="2012 Climate Action Standard Template 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2 Climate Action Standard Template E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012 Climate Action Standard Template 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 Climate Action Standard Template 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 Climate Action Standard Template 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 Climate Action Standard Template 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 Climate Action Standard Template 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 Climate Action Standard Template 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 Climate Action Standard Template 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 Climate Action Standard Template 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 Climate Action Standard Template 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 Climate Action Standard Template 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 Climate Action Standard Template 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 Climate Action Standard Template 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 Clima Example 2012 n</Template>
  <TotalTime>4874</TotalTime>
  <Words>675</Words>
  <Application>Microsoft Office PowerPoint</Application>
  <PresentationFormat>On-screen Show (4:3)</PresentationFormat>
  <Paragraphs>78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Standard Clima Example 2012 n</vt:lpstr>
      <vt:lpstr>2nd Meeting of the  Consultation Forum  according to Art. 23 of Regulation (EU) No 517/2014 on fluorinated greenhouse gases   Centre Borschette, Brussels, 1 December 2016 </vt:lpstr>
      <vt:lpstr>Welcome! </vt:lpstr>
      <vt:lpstr>Reminder: The Forum`s mission</vt:lpstr>
      <vt:lpstr>PowerPoint Presentation</vt:lpstr>
      <vt:lpstr>TOPIC 1:  </vt:lpstr>
      <vt:lpstr>PowerPoint Presentation</vt:lpstr>
      <vt:lpstr>TOPIC 2: Standards  </vt:lpstr>
      <vt:lpstr>Report according to Article 11(6) </vt:lpstr>
      <vt:lpstr>PowerPoint Presentation</vt:lpstr>
      <vt:lpstr>PowerPoint Presentation</vt:lpstr>
      <vt:lpstr>Status quo of standard setting process</vt:lpstr>
      <vt:lpstr>Draft mandate to CEN/CENELEC</vt:lpstr>
      <vt:lpstr>Montreal Protocol Decision XXVIII/4: Establishment of regular consultations on safety </vt:lpstr>
      <vt:lpstr>LIFE programme 2016 call for proposals</vt:lpstr>
      <vt:lpstr>TOPIC 3: Training  </vt:lpstr>
      <vt:lpstr>Report according to Article 21(6) </vt:lpstr>
      <vt:lpstr>Report according to Article 21(6) </vt:lpstr>
      <vt:lpstr>LIFE programme 2016 call for proposals</vt:lpstr>
      <vt:lpstr>TOPIC 4: Commercial Refrigeration  </vt:lpstr>
      <vt:lpstr>Presentation of an external analysis by Oeko-Recherche</vt:lpstr>
      <vt:lpstr>Exchange of Views</vt:lpstr>
      <vt:lpstr>TOPIC 5: Quota allocation method  </vt:lpstr>
      <vt:lpstr>Presentation of an external analysis by Oeko-Recherche</vt:lpstr>
      <vt:lpstr>Exchange of Views</vt:lpstr>
      <vt:lpstr>Thank you for your participation!  Any written contributions please send by 15 December to  Clima-Fgas-Consulation-Forum@ec.europa.eu  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Fgas Registry</dc:title>
  <dc:creator>KASCHL Arno (CLIMA)</dc:creator>
  <cp:lastModifiedBy>KASCHL Arno (CLIMA)</cp:lastModifiedBy>
  <cp:revision>72</cp:revision>
  <cp:lastPrinted>2016-11-28T13:40:10Z</cp:lastPrinted>
  <dcterms:created xsi:type="dcterms:W3CDTF">2014-01-10T15:19:07Z</dcterms:created>
  <dcterms:modified xsi:type="dcterms:W3CDTF">2016-11-29T07:43:11Z</dcterms:modified>
</cp:coreProperties>
</file>